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2" r:id="rId2"/>
  </p:sldMasterIdLst>
  <p:notesMasterIdLst>
    <p:notesMasterId r:id="rId73"/>
  </p:notesMasterIdLst>
  <p:handoutMasterIdLst>
    <p:handoutMasterId r:id="rId74"/>
  </p:handoutMasterIdLst>
  <p:sldIdLst>
    <p:sldId id="420" r:id="rId3"/>
    <p:sldId id="523" r:id="rId4"/>
    <p:sldId id="525" r:id="rId5"/>
    <p:sldId id="441" r:id="rId6"/>
    <p:sldId id="442" r:id="rId7"/>
    <p:sldId id="443" r:id="rId8"/>
    <p:sldId id="444" r:id="rId9"/>
    <p:sldId id="445" r:id="rId10"/>
    <p:sldId id="446" r:id="rId11"/>
    <p:sldId id="448" r:id="rId12"/>
    <p:sldId id="447" r:id="rId13"/>
    <p:sldId id="449" r:id="rId14"/>
    <p:sldId id="450" r:id="rId15"/>
    <p:sldId id="451" r:id="rId16"/>
    <p:sldId id="452" r:id="rId17"/>
    <p:sldId id="453" r:id="rId18"/>
    <p:sldId id="460" r:id="rId19"/>
    <p:sldId id="526" r:id="rId20"/>
    <p:sldId id="454" r:id="rId21"/>
    <p:sldId id="455" r:id="rId22"/>
    <p:sldId id="514" r:id="rId23"/>
    <p:sldId id="461" r:id="rId24"/>
    <p:sldId id="459" r:id="rId25"/>
    <p:sldId id="465" r:id="rId26"/>
    <p:sldId id="466" r:id="rId27"/>
    <p:sldId id="467" r:id="rId28"/>
    <p:sldId id="468" r:id="rId29"/>
    <p:sldId id="470" r:id="rId30"/>
    <p:sldId id="469" r:id="rId31"/>
    <p:sldId id="518" r:id="rId32"/>
    <p:sldId id="471" r:id="rId33"/>
    <p:sldId id="456" r:id="rId34"/>
    <p:sldId id="472" r:id="rId35"/>
    <p:sldId id="473" r:id="rId36"/>
    <p:sldId id="474" r:id="rId37"/>
    <p:sldId id="475" r:id="rId38"/>
    <p:sldId id="477" r:id="rId39"/>
    <p:sldId id="476" r:id="rId40"/>
    <p:sldId id="479" r:id="rId41"/>
    <p:sldId id="516" r:id="rId42"/>
    <p:sldId id="519" r:id="rId43"/>
    <p:sldId id="502" r:id="rId44"/>
    <p:sldId id="481" r:id="rId45"/>
    <p:sldId id="538" r:id="rId46"/>
    <p:sldId id="506" r:id="rId47"/>
    <p:sldId id="505" r:id="rId48"/>
    <p:sldId id="507" r:id="rId49"/>
    <p:sldId id="539" r:id="rId50"/>
    <p:sldId id="513" r:id="rId51"/>
    <p:sldId id="509" r:id="rId52"/>
    <p:sldId id="511" r:id="rId53"/>
    <p:sldId id="508" r:id="rId54"/>
    <p:sldId id="510" r:id="rId55"/>
    <p:sldId id="512" r:id="rId56"/>
    <p:sldId id="490" r:id="rId57"/>
    <p:sldId id="520" r:id="rId58"/>
    <p:sldId id="521" r:id="rId59"/>
    <p:sldId id="535" r:id="rId60"/>
    <p:sldId id="534" r:id="rId61"/>
    <p:sldId id="536" r:id="rId62"/>
    <p:sldId id="537" r:id="rId63"/>
    <p:sldId id="522" r:id="rId64"/>
    <p:sldId id="497" r:id="rId65"/>
    <p:sldId id="528" r:id="rId66"/>
    <p:sldId id="529" r:id="rId67"/>
    <p:sldId id="530" r:id="rId68"/>
    <p:sldId id="531" r:id="rId69"/>
    <p:sldId id="532" r:id="rId70"/>
    <p:sldId id="533" r:id="rId71"/>
    <p:sldId id="501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gray" frameSlides="1"/>
  <p:clrMru>
    <a:srgbClr val="56007B"/>
    <a:srgbClr val="F0681A"/>
    <a:srgbClr val="74B333"/>
    <a:srgbClr val="078000"/>
    <a:srgbClr val="89C962"/>
    <a:srgbClr val="A6A6A6"/>
    <a:srgbClr val="136520"/>
    <a:srgbClr val="177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4" autoAdjust="0"/>
    <p:restoredTop sz="77287" autoAdjust="0"/>
  </p:normalViewPr>
  <p:slideViewPr>
    <p:cSldViewPr snapToGrid="0" snapToObjects="1">
      <p:cViewPr>
        <p:scale>
          <a:sx n="99" d="100"/>
          <a:sy n="99" d="100"/>
        </p:scale>
        <p:origin x="-1488" y="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Relationship Id="rId2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8FD63-CB25-D544-A86F-0808070D1011}" type="datetimeFigureOut">
              <a:rPr lang="en-US" smtClean="0"/>
              <a:t>19-07-03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286BE-BC4F-1544-BB40-3164DD3D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A62C5-ED92-5849-A074-9B37B39996B8}" type="datetimeFigureOut">
              <a:rPr lang="en-US" smtClean="0"/>
              <a:t>19-07-03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12BA9-FA49-8C49-913C-9903FA164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525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?term=Zickmann%20F%5Bauth%5D" TargetMode="External"/><Relationship Id="rId4" Type="http://schemas.openxmlformats.org/officeDocument/2006/relationships/hyperlink" Target="http://www.ncbi.nlm.nih.gov/pubmed/?term=Renard%20BY%5Bauth%5D" TargetMode="External"/><Relationship Id="rId5" Type="http://schemas.openxmlformats.org/officeDocument/2006/relationships/hyperlink" Target="http://dx.doi.org/10.1186/s12864-015-1315-9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Relationship Id="rId3" Type="http://schemas.openxmlformats.org/officeDocument/2006/relationships/hyperlink" Target="https://en.wikipedia.org/wiki/Hidden_Markov_model" TargetMode="Externa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 sequence data is not useful for most biologists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Lieven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To be meaningful to them it has to be converted into biological significant knowledge : markers, genes, mRNAs, RNA genes, ...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Annotation is the first step toward this knowledge acquisition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57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31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CRF=Conditional random fields</a:t>
            </a:r>
          </a:p>
          <a:p>
            <a:r>
              <a:rPr lang="en-US" dirty="0" smtClean="0"/>
              <a:t>Multiple informants (genomes) are generally better than one</a:t>
            </a:r>
          </a:p>
          <a:p>
            <a:r>
              <a:rPr lang="en-US" b="0" dirty="0" smtClean="0"/>
              <a:t>SGP-2  and TWINSCAN was first</a:t>
            </a:r>
            <a:r>
              <a:rPr lang="en-US" b="0" baseline="0" dirty="0" smtClean="0"/>
              <a:t> program outperforming GENSCAN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SLAM</a:t>
            </a:r>
            <a:r>
              <a:rPr lang="en-US" dirty="0" smtClean="0"/>
              <a:t> : 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eneralized pair hidden Markov model, a hybrid of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generalized hidden Markov models, which have been used previously for gene finding, and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 hidden Markov models, which have applications to sequence alignment. </a:t>
            </a:r>
            <a:endParaRPr lang="en-US" dirty="0" smtClean="0"/>
          </a:p>
          <a:p>
            <a:r>
              <a:rPr lang="en-US" b="0" dirty="0" smtClean="0"/>
              <a:t>Before and including</a:t>
            </a:r>
            <a:r>
              <a:rPr lang="en-US" b="0" baseline="0" dirty="0" smtClean="0"/>
              <a:t> TWAIN they were using ~GHMM (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GPHMM</a:t>
            </a:r>
            <a:r>
              <a:rPr lang="en-US" b="0" baseline="0" dirty="0" smtClean="0"/>
              <a:t>) with P for pair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4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GenomeScan</a:t>
            </a:r>
            <a:r>
              <a:rPr lang="en-US" b="1" dirty="0" smtClean="0"/>
              <a:t> </a:t>
            </a:r>
            <a:r>
              <a:rPr lang="en-US" baseline="0" dirty="0" smtClean="0"/>
              <a:t>: The blast hits have to be converted into a probability, but this is made relatively easily, as the E-values give guidance… (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Bioinformatics,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 </a:t>
            </a:r>
            <a:r>
              <a:rPr lang="en-US" sz="12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Marketa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J. </a:t>
            </a:r>
            <a:r>
              <a:rPr lang="en-US" sz="12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Zvelebil,Jeremy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O. Baum). It’s a version based on </a:t>
            </a:r>
            <a:r>
              <a:rPr lang="en-US" sz="12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genscan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b="1" dirty="0" err="1" smtClean="0"/>
              <a:t>EuGene</a:t>
            </a:r>
            <a:r>
              <a:rPr lang="en-US" b="1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 information about splice sites and ATG but has to be done outside the program.</a:t>
            </a:r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b="1" dirty="0" smtClean="0"/>
              <a:t>*</a:t>
            </a:r>
            <a:r>
              <a:rPr lang="en-US" b="1" baseline="0" dirty="0" smtClean="0"/>
              <a:t> Can be seen as combiner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47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3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Tools which find the most optimal exon-intron structure among the evidences and then create a new consensus gene: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e.g</a:t>
            </a:r>
            <a:r>
              <a:rPr lang="en-US" b="1" baseline="0" dirty="0" smtClean="0"/>
              <a:t>: </a:t>
            </a:r>
            <a:r>
              <a:rPr lang="en-US" b="1" dirty="0" err="1" smtClean="0"/>
              <a:t>EVidenceModeler</a:t>
            </a:r>
            <a:r>
              <a:rPr lang="en-US" b="1" dirty="0" smtClean="0"/>
              <a:t>, JIGSAW and GLEAN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66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﻿</a:t>
            </a:r>
            <a:r>
              <a:rPr lang="en-US" b="1" dirty="0" err="1" smtClean="0"/>
              <a:t>EVidenceModeler</a:t>
            </a:r>
            <a:r>
              <a:rPr lang="en-US" b="1" dirty="0" smtClean="0"/>
              <a:t>, JIGSAW and GLEAN are tools which find the most optimal exon-intron structure among the evidences and then create a new consensus gene </a:t>
            </a:r>
          </a:p>
          <a:p>
            <a:r>
              <a:rPr lang="en-US" b="1" dirty="0" smtClean="0"/>
              <a:t>EVM</a:t>
            </a:r>
            <a:r>
              <a:rPr lang="en-US" baseline="0" dirty="0" smtClean="0"/>
              <a:t> choose the post-processed gene model that is most consistent with the evidences</a:t>
            </a:r>
          </a:p>
          <a:p>
            <a:r>
              <a:rPr lang="en-US" dirty="0" smtClean="0"/>
              <a:t>~ GAZE :</a:t>
            </a:r>
            <a:r>
              <a:rPr lang="en-US" baseline="0" dirty="0" smtClean="0"/>
              <a:t> GAZE (Howe et al. 2002), pro- vides a general framework to assemble an optimal set of gene structures given a user-supplied feature set, scoring scheme,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 invalidUrl="http://www.ncbi.nlm.nih.gov/pubmed/?term=Zickmann F[auth]"/>
              </a:rPr>
              <a:t>Ipred</a:t>
            </a:r>
            <a:r>
              <a:rPr lang="en-US" u="sng" dirty="0" smtClean="0">
                <a:hlinkClick r:id="rId3" invalidUrl="http://www.ncbi.nlm.nih.gov/pubmed/?term=Zickmann F[auth]"/>
              </a:rPr>
              <a:t>: Franziska Zickmann and </a:t>
            </a:r>
            <a:r>
              <a:rPr lang="en-US" u="sng" dirty="0" smtClean="0">
                <a:hlinkClick r:id="rId4" invalidUrl="http://www.ncbi.nlm.nih.gov/pubmed/?term=Renard BY[auth]"/>
              </a:rPr>
              <a:t>Bernhard Y Renard</a:t>
            </a:r>
            <a:r>
              <a:rPr lang="en-US" u="sng" dirty="0" smtClean="0"/>
              <a:t> </a:t>
            </a:r>
            <a:r>
              <a:rPr lang="hu-HU" u="sng" dirty="0" smtClean="0"/>
              <a:t>BMC Genomics. 2015; 16(1): 134.</a:t>
            </a:r>
            <a:r>
              <a:rPr lang="en-US" dirty="0" err="1" smtClean="0"/>
              <a:t>doi</a:t>
            </a:r>
            <a:r>
              <a:rPr lang="en-US" dirty="0" smtClean="0"/>
              <a:t>:  </a:t>
            </a:r>
            <a:r>
              <a:rPr lang="en-US" u="sng" dirty="0" smtClean="0">
                <a:hlinkClick r:id="rId5"/>
              </a:rPr>
              <a:t>10.1186/s12864-015-1315-9</a:t>
            </a:r>
            <a:endParaRPr lang="en-US" dirty="0" smtClean="0"/>
          </a:p>
          <a:p>
            <a:r>
              <a:rPr lang="en-US" dirty="0" smtClean="0"/>
              <a:t>EVIGAN</a:t>
            </a:r>
            <a:r>
              <a:rPr lang="en-US" baseline="0" dirty="0" smtClean="0"/>
              <a:t> is the successor of GLEAN</a:t>
            </a:r>
          </a:p>
          <a:p>
            <a:r>
              <a:rPr lang="en-US" baseline="0" dirty="0" smtClean="0"/>
              <a:t>* Are pipelines that contain chooser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91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Much more complex, align themselves the evidences, annotate UTRs,</a:t>
            </a:r>
            <a:r>
              <a:rPr lang="en-US" baseline="0" dirty="0" smtClean="0"/>
              <a:t> repeat mask, annotate other kind of features within the genome…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38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PASA: </a:t>
            </a:r>
            <a:r>
              <a:rPr lang="en-US" dirty="0" smtClean="0"/>
              <a:t>Does not do anything else that align evidences and</a:t>
            </a:r>
            <a:r>
              <a:rPr lang="en-US" baseline="0" dirty="0" smtClean="0"/>
              <a:t> define</a:t>
            </a:r>
            <a:r>
              <a:rPr lang="en-US" dirty="0" smtClean="0"/>
              <a:t> gene models with UTRs</a:t>
            </a:r>
            <a:endParaRPr lang="en-US" b="1" dirty="0" smtClean="0"/>
          </a:p>
          <a:p>
            <a:r>
              <a:rPr lang="en-US" b="1" dirty="0" smtClean="0"/>
              <a:t>NCBI </a:t>
            </a:r>
            <a:r>
              <a:rPr lang="en-US" b="0" dirty="0" smtClean="0"/>
              <a:t>pipeline integrates gnomon</a:t>
            </a:r>
            <a:r>
              <a:rPr lang="en-US" b="0" baseline="0" dirty="0" smtClean="0"/>
              <a:t> ; </a:t>
            </a:r>
            <a:r>
              <a:rPr lang="en-US" b="0" dirty="0" smtClean="0"/>
              <a:t>data formatting =</a:t>
            </a:r>
            <a:r>
              <a:rPr lang="en-US" b="0" baseline="0" dirty="0" smtClean="0"/>
              <a:t> Save in correct format for </a:t>
            </a:r>
            <a:r>
              <a:rPr lang="en-US" b="0" baseline="0" dirty="0" err="1" smtClean="0"/>
              <a:t>dowmstream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hanmdling</a:t>
            </a:r>
            <a:r>
              <a:rPr lang="en-US" b="0" baseline="0" dirty="0" smtClean="0"/>
              <a:t>/analysis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40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34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ncRNA</a:t>
            </a:r>
            <a:r>
              <a:rPr lang="en-US" dirty="0" smtClean="0"/>
              <a:t> annotation</a:t>
            </a:r>
            <a:r>
              <a:rPr lang="en-US" baseline="0" dirty="0" smtClean="0"/>
              <a:t> are less reliable but are of good interest to give clue about them. Should call them putative </a:t>
            </a:r>
            <a:r>
              <a:rPr lang="en-US" baseline="0" dirty="0" err="1" smtClean="0"/>
              <a:t>ncRNA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SCFG and HMM</a:t>
            </a:r>
            <a:r>
              <a:rPr lang="en-US" b="0" baseline="0" dirty="0" smtClean="0"/>
              <a:t> are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 probabilistic models </a:t>
            </a:r>
            <a:endParaRPr lang="en-US" b="1" baseline="0" dirty="0" smtClean="0"/>
          </a:p>
          <a:p>
            <a:r>
              <a:rPr lang="en-US" b="1" baseline="0" dirty="0" smtClean="0"/>
              <a:t>CM </a:t>
            </a:r>
            <a:r>
              <a:rPr lang="en-US" b="0" baseline="0" dirty="0" smtClean="0"/>
              <a:t>is a type of stochastic context-free grammar (profile </a:t>
            </a:r>
            <a:r>
              <a:rPr lang="en-US" b="1" baseline="0" dirty="0" smtClean="0"/>
              <a:t>SCFG</a:t>
            </a:r>
            <a:r>
              <a:rPr lang="en-US" b="0" baseline="0" dirty="0" smtClean="0"/>
              <a:t>) that describes both sequence and secondary structure.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more capable of identifying RNA homologs that conserve their secondary structure more than their primary sequence.</a:t>
            </a:r>
          </a:p>
          <a:p>
            <a:r>
              <a:rPr lang="en-US" b="1" dirty="0" smtClean="0"/>
              <a:t>Infernal </a:t>
            </a:r>
            <a:r>
              <a:rPr lang="en-US" b="0" dirty="0" smtClean="0"/>
              <a:t>uses CMs to search for new family members in sequence databases and to create potentially large multiple sequence alignments. Version 1.1 of Infernal introduces a new filter pipeline for RNA homology search based on accelerated profile hidden Markov model (HMM) methods and HMM-banded CM alignment methods.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WMA =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weight matrix </a:t>
            </a:r>
            <a:r>
              <a:rPr lang="en-US" sz="12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anaylsis</a:t>
            </a:r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snoRNAs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Small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nucleolar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RNAs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snoGPS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detection of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pseudouridylation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-guide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snoRNAs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b="1" dirty="0" err="1" smtClean="0"/>
              <a:t>Pseudopipe</a:t>
            </a:r>
            <a:r>
              <a:rPr lang="en-US" b="1" dirty="0" smtClean="0"/>
              <a:t> : </a:t>
            </a:r>
            <a:r>
              <a:rPr lang="en-US" b="0" dirty="0" smtClean="0"/>
              <a:t>To be launched after gene annotation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42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top of</a:t>
            </a:r>
            <a:r>
              <a:rPr lang="en-US" baseline="0" dirty="0" smtClean="0"/>
              <a:t> that the format has changed a lot through time.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Indeed, the development of this format has not been an easy task.</a:t>
            </a:r>
            <a:endParaRPr lang="en-US" dirty="0" smtClean="0"/>
          </a:p>
          <a:p>
            <a:r>
              <a:rPr lang="en-US" dirty="0" smtClean="0"/>
              <a:t>Facing some limitation using the original</a:t>
            </a:r>
            <a:r>
              <a:rPr lang="en-US" baseline="0" dirty="0" smtClean="0"/>
              <a:t> </a:t>
            </a:r>
            <a:r>
              <a:rPr lang="en-US" dirty="0" smtClean="0"/>
              <a:t>specification, GFF has evolved into different flavors depending on the different needs of different laboratories.</a:t>
            </a:r>
          </a:p>
          <a:p>
            <a:r>
              <a:rPr lang="en-US" dirty="0" smtClean="0"/>
              <a:t>In 10 years (97-2007) the format has</a:t>
            </a:r>
            <a:r>
              <a:rPr lang="en-US" baseline="0" dirty="0" smtClean="0"/>
              <a:t> evolved a lot. The GFF3 is stable stable since many years (2004).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18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There</a:t>
            </a:r>
            <a:r>
              <a:rPr lang="en-US" baseline="0" dirty="0" smtClean="0"/>
              <a:t> is a p</a:t>
            </a:r>
            <a:r>
              <a:rPr lang="en-US" dirty="0" smtClean="0"/>
              <a:t>lethoric choice of methods</a:t>
            </a:r>
          </a:p>
          <a:p>
            <a:endParaRPr lang="en-US" dirty="0" smtClean="0"/>
          </a:p>
          <a:p>
            <a:r>
              <a:rPr lang="en-US" dirty="0" smtClean="0"/>
              <a:t>conservative will be more based on evidence without </a:t>
            </a:r>
            <a:r>
              <a:rPr lang="en-US" i="1" dirty="0" err="1" smtClean="0"/>
              <a:t>ab</a:t>
            </a:r>
            <a:r>
              <a:rPr lang="en-US" i="1" dirty="0" smtClean="0"/>
              <a:t>-initio</a:t>
            </a:r>
            <a:r>
              <a:rPr lang="en-US" i="1" baseline="0" dirty="0" smtClean="0"/>
              <a:t> </a:t>
            </a:r>
            <a:r>
              <a:rPr lang="en-US" baseline="0" dirty="0" smtClean="0"/>
              <a:t>(</a:t>
            </a:r>
            <a:r>
              <a:rPr lang="en-US" baseline="0" dirty="0" err="1" smtClean="0"/>
              <a:t>Ensembl</a:t>
            </a:r>
            <a:r>
              <a:rPr lang="en-US" baseline="0" dirty="0" smtClean="0"/>
              <a:t>). &lt;= You want only real/existing gene</a:t>
            </a:r>
          </a:p>
          <a:p>
            <a:r>
              <a:rPr lang="en-US" baseline="0" dirty="0" smtClean="0"/>
              <a:t>Exhaustive will be more </a:t>
            </a:r>
            <a:r>
              <a:rPr lang="en-US" i="1" baseline="0" dirty="0" err="1" smtClean="0"/>
              <a:t>ab</a:t>
            </a:r>
            <a:r>
              <a:rPr lang="en-US" i="1" baseline="0" dirty="0" smtClean="0"/>
              <a:t> initio 	&lt;=</a:t>
            </a:r>
            <a:r>
              <a:rPr lang="en-US" i="0" u="none" baseline="0" dirty="0" smtClean="0"/>
              <a:t> you don’t care about over prediction (you will filter … by </a:t>
            </a:r>
            <a:r>
              <a:rPr lang="en-US" i="0" u="none" baseline="0" dirty="0" err="1" smtClean="0"/>
              <a:t>clusterisation</a:t>
            </a:r>
            <a:r>
              <a:rPr lang="en-US" i="0" u="none" baseline="0" dirty="0" smtClean="0"/>
              <a:t> ?)</a:t>
            </a:r>
            <a:endParaRPr lang="en-US" i="0" u="none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34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to know how to stop</a:t>
            </a:r>
            <a:r>
              <a:rPr lang="en-US" b="1" baseline="0" dirty="0" smtClean="0"/>
              <a:t> =&gt; </a:t>
            </a:r>
            <a:r>
              <a:rPr lang="en-US" baseline="0" dirty="0" smtClean="0"/>
              <a:t>otherwise you could spend your whole thesis on an annotation. So when is good enough for the scientific question you want to answer, don’t hesitate to stop.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06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made</a:t>
            </a:r>
            <a:r>
              <a:rPr lang="en-US" baseline="0" dirty="0" smtClean="0"/>
              <a:t> based on </a:t>
            </a:r>
            <a:r>
              <a:rPr lang="fr-FR" baseline="0" dirty="0" smtClean="0"/>
              <a:t>10.1371/journal.pone0050609.t001</a:t>
            </a:r>
            <a:endParaRPr lang="pt-BR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Evaluating High-Throughput </a:t>
            </a:r>
            <a:r>
              <a:rPr lang="pt-BR" sz="1200" b="1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 Initio</a:t>
            </a:r>
            <a:r>
              <a:rPr lang="pt-BR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Finders to Discover Proteins Encoded in Eukaryotic Pathogen Genomes Missed by Laboratory Techniques</a:t>
            </a:r>
            <a:r>
              <a:rPr lang="pt-B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pt-B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Stephen J. Goodswen, Paul J. Kennedy, John T. Ellis </a:t>
            </a:r>
            <a:r>
              <a:rPr lang="fr-FR" baseline="0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CRAIG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abinitio</a:t>
            </a:r>
            <a:r>
              <a:rPr lang="en-US" baseline="0" dirty="0" smtClean="0"/>
              <a:t> the first CRF (conditional random fields ) (1 CRF). Use only </a:t>
            </a:r>
            <a:r>
              <a:rPr lang="en-US" baseline="0" dirty="0" err="1" smtClean="0"/>
              <a:t>targested</a:t>
            </a:r>
            <a:r>
              <a:rPr lang="en-US" baseline="0" dirty="0" smtClean="0"/>
              <a:t> genome</a:t>
            </a:r>
          </a:p>
          <a:p>
            <a:r>
              <a:rPr lang="en-US" baseline="0" dirty="0" smtClean="0"/>
              <a:t>Conrad = 2em CRF (not adapted to big genome). Use multi genome, many of its parameters are trained in the same way as GHMM parameters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Contrast = 3em CRF , Use multi genome</a:t>
            </a:r>
          </a:p>
          <a:p>
            <a:r>
              <a:rPr lang="en-US" dirty="0" smtClean="0"/>
              <a:t>FGENESH</a:t>
            </a:r>
            <a:r>
              <a:rPr lang="en-US" baseline="0" dirty="0" smtClean="0"/>
              <a:t> = widely used for plant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Salzberg</a:t>
            </a:r>
            <a:r>
              <a:rPr lang="en-US" baseline="0" dirty="0" smtClean="0"/>
              <a:t> says: </a:t>
            </a:r>
            <a:r>
              <a:rPr lang="en-US" sz="1200" u="sng" dirty="0" smtClean="0">
                <a:latin typeface="Arial" charset="0"/>
                <a:cs typeface="Arial" charset="0"/>
              </a:rPr>
              <a:t>Integrated approaches</a:t>
            </a:r>
            <a:r>
              <a:rPr lang="en-US" sz="1200" dirty="0" smtClean="0">
                <a:latin typeface="Arial" charset="0"/>
                <a:cs typeface="Arial" charset="0"/>
              </a:rPr>
              <a:t>. These combine multiple forms of evidence, such as the predictions of other gene finders </a:t>
            </a:r>
            <a:endParaRPr lang="en-US" baseline="0" dirty="0" smtClean="0"/>
          </a:p>
          <a:p>
            <a:r>
              <a:rPr lang="en-US" sz="1200" dirty="0" smtClean="0">
                <a:latin typeface="Arial" charset="0"/>
                <a:cs typeface="Arial" charset="0"/>
              </a:rPr>
              <a:t>Jigsaw, </a:t>
            </a:r>
            <a:r>
              <a:rPr lang="en-US" sz="1200" dirty="0" err="1" smtClean="0">
                <a:latin typeface="Arial" charset="0"/>
                <a:cs typeface="Arial" charset="0"/>
              </a:rPr>
              <a:t>EuGène</a:t>
            </a:r>
            <a:r>
              <a:rPr lang="en-US" sz="1200" dirty="0" smtClean="0">
                <a:latin typeface="Arial" charset="0"/>
                <a:cs typeface="Arial" charset="0"/>
              </a:rPr>
              <a:t>(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graph-based </a:t>
            </a:r>
            <a:r>
              <a:rPr lang="en-US" sz="1200" dirty="0" smtClean="0">
                <a:latin typeface="Arial" charset="0"/>
                <a:cs typeface="Arial" charset="0"/>
              </a:rPr>
              <a:t>), Gaze.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Mark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Yandell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says:</a:t>
            </a:r>
            <a:r>
              <a:rPr lang="en-US" sz="1200" baseline="0" dirty="0" smtClean="0">
                <a:solidFill>
                  <a:schemeClr val="bg1">
                    <a:lumMod val="50000"/>
                  </a:schemeClr>
                </a:solidFill>
              </a:rPr>
              <a:t> GAZE Highly configurable gene predictor (</a:t>
            </a:r>
            <a:r>
              <a:rPr lang="en-US" sz="1200" baseline="0" dirty="0" err="1" smtClean="0">
                <a:solidFill>
                  <a:schemeClr val="bg1">
                    <a:lumMod val="50000"/>
                  </a:schemeClr>
                </a:solidFill>
              </a:rPr>
              <a:t>Ab</a:t>
            </a:r>
            <a:r>
              <a:rPr lang="en-US" sz="1200" baseline="0" dirty="0" smtClean="0">
                <a:solidFill>
                  <a:schemeClr val="bg1">
                    <a:lumMod val="50000"/>
                  </a:schemeClr>
                </a:solidFill>
              </a:rPr>
              <a:t> initio tool)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Dans</a:t>
            </a:r>
            <a:r>
              <a:rPr lang="en-US" dirty="0" smtClean="0"/>
              <a:t> la publication</a:t>
            </a:r>
            <a:r>
              <a:rPr lang="en-US" baseline="0" dirty="0" smtClean="0"/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EuGène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they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say :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GAZE: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not a proper gene predictor, because it cannot produce a list of possible coding regions alone.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another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EuGene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publication they say about Eugene 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first collect information about splice sites and ATG by submitting the sequence to NetGene2 [20],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SplicePredictor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[2]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NetStart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[13] using a dedicated Perl script.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7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b="1" dirty="0" smtClean="0"/>
              <a:t>How</a:t>
            </a:r>
            <a:r>
              <a:rPr lang="fi-FI" b="1" baseline="0" dirty="0" smtClean="0"/>
              <a:t> look a GFF3 file 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b="1" baseline="0" dirty="0" smtClean="0"/>
              <a:t>Here </a:t>
            </a:r>
            <a:r>
              <a:rPr lang="fi-FI" b="1" dirty="0" smtClean="0"/>
              <a:t>One gene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parent / children relationship provides a mechanism allowing to group features at several hierarchical level allowing representing complex entities like here.</a:t>
            </a:r>
          </a:p>
          <a:p>
            <a:endParaRPr lang="en-US" dirty="0" smtClean="0"/>
          </a:p>
          <a:p>
            <a:pPr marL="0" indent="0">
              <a:buFont typeface="Symbol" charset="0"/>
              <a:buNone/>
            </a:pPr>
            <a:r>
              <a:rPr lang="en-US" dirty="0" smtClean="0"/>
              <a:t>The content can differ a lot according to the tool/group</a:t>
            </a:r>
            <a:r>
              <a:rPr lang="en-US" baseline="0" dirty="0" smtClean="0"/>
              <a:t> producing the file. </a:t>
            </a:r>
          </a:p>
          <a:p>
            <a:pPr marL="0" indent="0">
              <a:buFont typeface="Symbol" charset="0"/>
              <a:buNone/>
            </a:pPr>
            <a:r>
              <a:rPr lang="en-US" baseline="0" dirty="0" smtClean="0"/>
              <a:t>About the feature: One can write transcript instead of mRNA, or say UTR instead of 3’UTR and 5’UTR or the 3/5 number could also be written with letter and so one.</a:t>
            </a:r>
          </a:p>
          <a:p>
            <a:pPr marL="0" indent="0">
              <a:buFont typeface="Symbol" charset="0"/>
              <a:buNone/>
            </a:pPr>
            <a:r>
              <a:rPr lang="en-US" baseline="0" dirty="0" smtClean="0"/>
              <a:t>About the attributes: There is actually no limit for naming the tag. You can use what ever you want.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90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HMM =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hidden Markov models </a:t>
            </a:r>
            <a:endParaRPr lang="en-US" dirty="0" smtClean="0"/>
          </a:p>
          <a:p>
            <a:r>
              <a:rPr lang="en-US" dirty="0" smtClean="0"/>
              <a:t>GHMM =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General Hidden Markov Mode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(GHMM may be a DNA sequence of any length, whereas in ordinary HMMs, the observation is always a single nucleotide.)</a:t>
            </a:r>
            <a:endParaRPr lang="en-US" dirty="0" smtClean="0"/>
          </a:p>
          <a:p>
            <a:r>
              <a:rPr lang="en-US" dirty="0" smtClean="0"/>
              <a:t>WAM = Weight</a:t>
            </a:r>
            <a:r>
              <a:rPr lang="en-US" baseline="0" dirty="0" smtClean="0"/>
              <a:t> array model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WMM = Weight</a:t>
            </a:r>
            <a:r>
              <a:rPr lang="en-US" baseline="0" dirty="0" smtClean="0"/>
              <a:t> matrix model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14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</a:t>
            </a:r>
            <a:r>
              <a:rPr lang="en-US" baseline="0" dirty="0" smtClean="0"/>
              <a:t> goal for a good annotation is to get keep these two values as high as possible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01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Glimmer: apparently easy to train but</a:t>
            </a:r>
            <a:r>
              <a:rPr lang="en-US" baseline="0" dirty="0" smtClean="0"/>
              <a:t> manually tuning needed.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41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BIAS? Wrong</a:t>
            </a:r>
            <a:r>
              <a:rPr lang="en-US" baseline="0" dirty="0" smtClean="0"/>
              <a:t> annotation are easily propagated</a:t>
            </a:r>
          </a:p>
          <a:p>
            <a:r>
              <a:rPr lang="en-US" baseline="0" dirty="0" smtClean="0"/>
              <a:t>Do not allow defining UTRs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33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 you have sequenced </a:t>
            </a:r>
            <a:r>
              <a:rPr lang="en-US" dirty="0" err="1" smtClean="0"/>
              <a:t>preMRNA</a:t>
            </a:r>
            <a:r>
              <a:rPr lang="en-US" baseline="0" dirty="0" smtClean="0"/>
              <a:t> some reads will span into the </a:t>
            </a:r>
            <a:r>
              <a:rPr lang="en-US" baseline="0" dirty="0" err="1" smtClean="0"/>
              <a:t>intronic</a:t>
            </a:r>
            <a:r>
              <a:rPr lang="en-US" baseline="0" dirty="0" smtClean="0"/>
              <a:t> regions and provide wrong information about what is CDS or not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99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steps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7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BEC65-F618-F645-975E-D3D40F1659E8}" type="datetime1">
              <a:rPr lang="en-US" smtClean="0"/>
              <a:t>19-07-03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6723" y="6585623"/>
            <a:ext cx="587277" cy="27237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933B0580-DF84-9446-904E-939BF4084F75}" type="slidenum">
              <a:rPr lang="en-US" smtClean="0"/>
              <a:pPr/>
              <a:t>‹#›</a:t>
            </a:fld>
            <a:r>
              <a:rPr lang="en-US" dirty="0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483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3427141" cy="43780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365E-3EA2-CA44-B63E-8544B2F0A4BD}" type="datetime1">
              <a:rPr lang="en-US" smtClean="0"/>
              <a:t>19-07-03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21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00CA6-8579-4448-A058-1DBCD04EA855}" type="datetime1">
              <a:rPr lang="en-US" smtClean="0"/>
              <a:t>19-07-03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34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25FBB-A865-B946-A68E-928F2FC1A385}" type="datetime1">
              <a:rPr lang="en-US" smtClean="0"/>
              <a:t>19-07-03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83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3427141" cy="437801"/>
          </a:xfrm>
          <a:prstGeom prst="rect">
            <a:avLst/>
          </a:prstGeo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8EC4A-403E-BC48-863F-5C85F807AE93}" type="datetime1">
              <a:rPr lang="en-US" smtClean="0"/>
              <a:t>19-07-03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3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AA50-CE5A-1D45-85AE-6D3129F720FC}" type="datetime1">
              <a:rPr lang="en-US" smtClean="0"/>
              <a:t>19-07-03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81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3427141" cy="437801"/>
          </a:xfrm>
          <a:prstGeom prst="rect">
            <a:avLst/>
          </a:prstGeo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B872-40EB-1649-9677-AAE9AE681D98}" type="datetime1">
              <a:rPr lang="en-US" smtClean="0"/>
              <a:t>19-07-03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16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3427141" cy="43780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F037F-7741-4645-A99C-7E68FCB25FF6}" type="datetime1">
              <a:rPr lang="en-US" smtClean="0"/>
              <a:t>19-07-03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2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3427141" cy="437801"/>
          </a:xfrm>
          <a:prstGeom prst="rect">
            <a:avLst/>
          </a:prstGeo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8C462-19DF-CF4B-85D4-FC05325F215D}" type="datetime1">
              <a:rPr lang="en-US" smtClean="0"/>
              <a:t>19-07-03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507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2E4D-C0A7-4F40-9A39-13F24525B648}" type="datetime1">
              <a:rPr lang="en-US" smtClean="0"/>
              <a:t>19-07-03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00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F87D8-2986-724A-A597-B84C31497F27}" type="datetime1">
              <a:rPr lang="en-US" smtClean="0"/>
              <a:t>19-07-03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89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3427141" cy="4378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EDDD8-104B-2F41-9090-1D1974E5255F}" type="datetime1">
              <a:rPr lang="en-US" smtClean="0"/>
              <a:t>19-07-03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6723" y="6585623"/>
            <a:ext cx="587277" cy="27237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933B0580-DF84-9446-904E-939BF4084F75}" type="slidenum">
              <a:rPr lang="en-US" smtClean="0"/>
              <a:pPr/>
              <a:t>‹#›</a:t>
            </a:fld>
            <a:r>
              <a:rPr lang="en-US" dirty="0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93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3962-DEFF-8E48-AC3F-B1C01E1BE1C4}" type="datetime1">
              <a:rPr lang="en-US" smtClean="0"/>
              <a:t>19-07-03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146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3427141" cy="437801"/>
          </a:xfrm>
          <a:prstGeom prst="rect">
            <a:avLst/>
          </a:prstGeo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1F689-8B39-274F-9EF9-300D180D9081}" type="datetime1">
              <a:rPr lang="en-US" smtClean="0"/>
              <a:t>19-07-03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21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83F35-61B4-DA43-AF2A-E621D25AFCFD}" type="datetime1">
              <a:rPr lang="en-US" smtClean="0"/>
              <a:t>19-07-03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344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2DB30-9B4A-FA4D-A659-D406B915F200}" type="datetime1">
              <a:rPr lang="en-US" smtClean="0"/>
              <a:t>19-07-03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sv-SE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63447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0751A-F30C-C943-B7E6-6E68A288C86F}" type="datetime1">
              <a:rPr lang="en-US" smtClean="0"/>
              <a:t>19-07-03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</p:spTree>
    <p:extLst>
      <p:ext uri="{BB962C8B-B14F-4D97-AF65-F5344CB8AC3E}">
        <p14:creationId xmlns:p14="http://schemas.microsoft.com/office/powerpoint/2010/main" val="2205661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3427141" cy="4378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78B23-AD64-D940-BC73-984D1AD5D3DF}" type="datetime1">
              <a:rPr lang="en-US" smtClean="0"/>
              <a:t>19-07-03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6723" y="6585623"/>
            <a:ext cx="587277" cy="27237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933B0580-DF84-9446-904E-939BF4084F75}" type="slidenum">
              <a:rPr lang="en-US" smtClean="0"/>
              <a:pPr/>
              <a:t>‹#›</a:t>
            </a:fld>
            <a:r>
              <a:rPr lang="en-US" dirty="0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95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9250B-ABE9-A445-ACE0-592BCAEFD64F}" type="datetime1">
              <a:rPr lang="en-US" smtClean="0"/>
              <a:t>19-07-03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6723" y="6585623"/>
            <a:ext cx="587277" cy="27237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933B0580-DF84-9446-904E-939BF4084F75}" type="slidenum">
              <a:rPr lang="en-US" smtClean="0"/>
              <a:pPr/>
              <a:t>‹#›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60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3427141" cy="4378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ln w="19050" cmpd="sng">
            <a:solidFill>
              <a:srgbClr val="F79646"/>
            </a:solidFill>
          </a:ln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ln w="19050" cmpd="sng">
            <a:solidFill>
              <a:srgbClr val="F79646"/>
            </a:solidFill>
          </a:ln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6FD70-0E82-8E43-B1E5-813AC457A500}" type="datetime1">
              <a:rPr lang="en-US" smtClean="0"/>
              <a:t>19-07-03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6723" y="6585623"/>
            <a:ext cx="587277" cy="27237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933B0580-DF84-9446-904E-939BF4084F75}" type="slidenum">
              <a:rPr lang="en-US" smtClean="0"/>
              <a:pPr/>
              <a:t>‹#›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6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A53F-721A-BD46-A035-FE5C262753AE}" type="datetime1">
              <a:rPr lang="en-US" smtClean="0"/>
              <a:t>19-07-03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81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3427141" cy="43780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4C6E9-9550-BD49-BBB6-87B9B390E217}" type="datetime1">
              <a:rPr lang="en-US" smtClean="0"/>
              <a:t>19-07-03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16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7EBB-3A6D-F14B-B224-B6F11A5DB53F}" type="datetime1">
              <a:rPr lang="en-US" smtClean="0"/>
              <a:t>19-07-03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89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3A39-6A5D-8449-9091-8FF6579A1125}" type="datetime1">
              <a:rPr lang="en-US" smtClean="0"/>
              <a:t>19-07-03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14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theme" Target="../theme/theme2.xml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8" Type="http://schemas.openxmlformats.org/officeDocument/2006/relationships/image" Target="../media/image5.png"/><Relationship Id="rId19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1ED70-6A87-EF4E-8F21-C4848851032A}" type="datetime1">
              <a:rPr lang="en-US" smtClean="0"/>
              <a:t>19-07-03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0536" y="885906"/>
            <a:ext cx="8982927" cy="37171"/>
          </a:xfrm>
          <a:prstGeom prst="line">
            <a:avLst/>
          </a:prstGeom>
          <a:ln>
            <a:solidFill>
              <a:srgbClr val="F0681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nbislogo-text-orange-mm-4.emf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578" y="109448"/>
            <a:ext cx="1224156" cy="709575"/>
          </a:xfrm>
          <a:prstGeom prst="rect">
            <a:avLst/>
          </a:prstGeom>
        </p:spPr>
      </p:pic>
      <p:sp>
        <p:nvSpPr>
          <p:cNvPr id="23" name="Rounded Rectangle 22"/>
          <p:cNvSpPr/>
          <p:nvPr userDrawn="1"/>
        </p:nvSpPr>
        <p:spPr>
          <a:xfrm>
            <a:off x="538976" y="762637"/>
            <a:ext cx="879707" cy="246537"/>
          </a:xfrm>
          <a:prstGeom prst="roundRect">
            <a:avLst/>
          </a:prstGeom>
          <a:solidFill>
            <a:srgbClr val="C3D69B"/>
          </a:solidFill>
          <a:ln w="28575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</a:endParaRPr>
          </a:p>
        </p:txBody>
      </p:sp>
      <p:sp>
        <p:nvSpPr>
          <p:cNvPr id="24" name="Rounded Rectangle 23"/>
          <p:cNvSpPr/>
          <p:nvPr userDrawn="1"/>
        </p:nvSpPr>
        <p:spPr>
          <a:xfrm>
            <a:off x="1571083" y="762637"/>
            <a:ext cx="163551" cy="246537"/>
          </a:xfrm>
          <a:prstGeom prst="roundRect">
            <a:avLst/>
          </a:prstGeom>
          <a:solidFill>
            <a:srgbClr val="C3D69B"/>
          </a:solidFill>
          <a:ln w="28575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 userDrawn="1"/>
        </p:nvSpPr>
        <p:spPr>
          <a:xfrm>
            <a:off x="1989873" y="762637"/>
            <a:ext cx="1033347" cy="246537"/>
          </a:xfrm>
          <a:prstGeom prst="roundRect">
            <a:avLst/>
          </a:prstGeom>
          <a:solidFill>
            <a:srgbClr val="C3D69B"/>
          </a:solidFill>
          <a:ln w="28575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4B333"/>
              </a:solidFill>
            </a:endParaRPr>
          </a:p>
        </p:txBody>
      </p:sp>
      <p:sp>
        <p:nvSpPr>
          <p:cNvPr id="26" name="Rounded Rectangle 25"/>
          <p:cNvSpPr/>
          <p:nvPr userDrawn="1"/>
        </p:nvSpPr>
        <p:spPr>
          <a:xfrm>
            <a:off x="3411035" y="762637"/>
            <a:ext cx="1033347" cy="24653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 userDrawn="1"/>
        </p:nvSpPr>
        <p:spPr>
          <a:xfrm>
            <a:off x="4444382" y="849999"/>
            <a:ext cx="241610" cy="104053"/>
          </a:xfrm>
          <a:prstGeom prst="roundRect">
            <a:avLst/>
          </a:prstGeom>
          <a:solidFill>
            <a:srgbClr val="C3D69B"/>
          </a:solidFill>
          <a:ln w="19050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 userDrawn="1"/>
        </p:nvSpPr>
        <p:spPr>
          <a:xfrm>
            <a:off x="397107" y="849999"/>
            <a:ext cx="142488" cy="104053"/>
          </a:xfrm>
          <a:prstGeom prst="roundRect">
            <a:avLst/>
          </a:prstGeom>
          <a:solidFill>
            <a:srgbClr val="C3D69B"/>
          </a:solidFill>
          <a:ln w="19050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8916" y="6356350"/>
            <a:ext cx="497884" cy="365125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60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3" r:id="rId5"/>
    <p:sldLayoutId id="2147483651" r:id="rId6"/>
    <p:sldLayoutId id="2147483652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2000" kern="1200">
          <a:solidFill>
            <a:srgbClr val="13652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D328B-1FA4-E24D-9957-09B461E087E3}" type="datetime1">
              <a:rPr lang="en-US" smtClean="0"/>
              <a:t>19-07-03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0536" y="885906"/>
            <a:ext cx="8982927" cy="37171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38976" y="762637"/>
            <a:ext cx="879707" cy="246537"/>
          </a:xfrm>
          <a:prstGeom prst="roundRect">
            <a:avLst/>
          </a:prstGeom>
          <a:solidFill>
            <a:srgbClr val="C3D69B"/>
          </a:solidFill>
          <a:ln w="28575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571083" y="762637"/>
            <a:ext cx="163551" cy="246537"/>
          </a:xfrm>
          <a:prstGeom prst="roundRect">
            <a:avLst/>
          </a:prstGeom>
          <a:solidFill>
            <a:srgbClr val="C3D69B"/>
          </a:solidFill>
          <a:ln w="28575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989873" y="762637"/>
            <a:ext cx="1033347" cy="246537"/>
          </a:xfrm>
          <a:prstGeom prst="roundRect">
            <a:avLst/>
          </a:prstGeom>
          <a:solidFill>
            <a:srgbClr val="C3D69B"/>
          </a:solidFill>
          <a:ln w="28575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4B333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411035" y="762637"/>
            <a:ext cx="1033347" cy="24653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444382" y="849999"/>
            <a:ext cx="241610" cy="104053"/>
          </a:xfrm>
          <a:prstGeom prst="roundRect">
            <a:avLst/>
          </a:prstGeom>
          <a:solidFill>
            <a:srgbClr val="C3D69B"/>
          </a:solidFill>
          <a:ln w="19050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97107" y="849999"/>
            <a:ext cx="142488" cy="104053"/>
          </a:xfrm>
          <a:prstGeom prst="roundRect">
            <a:avLst/>
          </a:prstGeom>
          <a:solidFill>
            <a:srgbClr val="C3D69B"/>
          </a:solidFill>
          <a:ln w="19050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Bildobjekt 8" descr="SciLifeLab_logotyp_green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5900" y="141325"/>
            <a:ext cx="1773973" cy="573264"/>
          </a:xfrm>
          <a:prstGeom prst="rect">
            <a:avLst/>
          </a:prstGeom>
        </p:spPr>
      </p:pic>
      <p:pic>
        <p:nvPicPr>
          <p:cNvPr id="22" name="Bildobjekt 9" descr="pattern_start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pic>
        <p:nvPicPr>
          <p:cNvPr id="26" name="Picture 25" descr="Elixir-logo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4805681"/>
            <a:ext cx="1106742" cy="833119"/>
          </a:xfrm>
          <a:prstGeom prst="rect">
            <a:avLst/>
          </a:prstGeom>
        </p:spPr>
      </p:pic>
      <p:pic>
        <p:nvPicPr>
          <p:cNvPr id="27" name="Picture 26" descr="Excelerate-Logo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83846">
            <a:off x="5700567" y="4106058"/>
            <a:ext cx="2314381" cy="697515"/>
          </a:xfrm>
          <a:prstGeom prst="rect">
            <a:avLst/>
          </a:prstGeom>
        </p:spPr>
      </p:pic>
      <p:pic>
        <p:nvPicPr>
          <p:cNvPr id="17" name="Picture 16" descr="nbislogo-text-orange-mm-4.emf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578" y="109448"/>
            <a:ext cx="1224156" cy="7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0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2000" kern="1200">
          <a:solidFill>
            <a:srgbClr val="13652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74B333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epeatmasker.org/RepeatModeler/" TargetMode="External"/><Relationship Id="rId3" Type="http://schemas.openxmlformats.org/officeDocument/2006/relationships/hyperlink" Target="http://www.repeatmasker.or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0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5" Type="http://schemas.microsoft.com/office/2007/relationships/hdphoto" Target="../media/hdphoto1.wdp"/><Relationship Id="rId6" Type="http://schemas.openxmlformats.org/officeDocument/2006/relationships/image" Target="../media/image14.png"/><Relationship Id="rId7" Type="http://schemas.microsoft.com/office/2007/relationships/hdphoto" Target="../media/hdphoto2.wdp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1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BISweden/GAAS/blob/master/annotation/CheatSheet/annotation_tools.md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NBISweden/GAAS/blob/master/annotation/CheatSheet/annotation_tools.md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NBISweden/GAAS/blob/master/annotation/CheatSheet/gxf.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718380"/>
            <a:ext cx="9254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Methods in genome annotation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6" name="Rubrik 6"/>
          <p:cNvSpPr txBox="1">
            <a:spLocks/>
          </p:cNvSpPr>
          <p:nvPr/>
        </p:nvSpPr>
        <p:spPr>
          <a:xfrm>
            <a:off x="7178351" y="960381"/>
            <a:ext cx="1985511" cy="30478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sv-SE" sz="1600" b="0" dirty="0" smtClean="0"/>
              <a:t>Jacques Dainat PhD</a:t>
            </a:r>
            <a:endParaRPr lang="sv-SE" sz="1600" b="0" dirty="0"/>
          </a:p>
        </p:txBody>
      </p:sp>
      <p:sp>
        <p:nvSpPr>
          <p:cNvPr id="7" name="Rubrik 6"/>
          <p:cNvSpPr txBox="1">
            <a:spLocks/>
          </p:cNvSpPr>
          <p:nvPr/>
        </p:nvSpPr>
        <p:spPr>
          <a:xfrm>
            <a:off x="7252535" y="6553212"/>
            <a:ext cx="1754972" cy="30478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sv-SE" sz="1600" b="0" dirty="0" smtClean="0"/>
              <a:t>Milan </a:t>
            </a:r>
            <a:r>
              <a:rPr lang="mr-IN" sz="1600" b="0" dirty="0" smtClean="0"/>
              <a:t>–</a:t>
            </a:r>
            <a:r>
              <a:rPr lang="sv-SE" sz="1600" b="0" dirty="0" smtClean="0"/>
              <a:t> </a:t>
            </a:r>
            <a:r>
              <a:rPr lang="sv-SE" sz="1600" b="0" dirty="0" err="1" smtClean="0"/>
              <a:t>July</a:t>
            </a:r>
            <a:r>
              <a:rPr lang="sv-SE" sz="1600" b="0" dirty="0" smtClean="0"/>
              <a:t> 2019</a:t>
            </a:r>
            <a:endParaRPr lang="sv-SE" sz="1600" b="0" dirty="0"/>
          </a:p>
        </p:txBody>
      </p:sp>
    </p:spTree>
    <p:extLst>
      <p:ext uri="{BB962C8B-B14F-4D97-AF65-F5344CB8AC3E}">
        <p14:creationId xmlns:p14="http://schemas.microsoft.com/office/powerpoint/2010/main" val="1542583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</a:t>
            </a:r>
            <a:r>
              <a:rPr lang="en-US" dirty="0" smtClean="0">
                <a:latin typeface="Calibri" charset="0"/>
                <a:ea typeface="MS PGothic" charset="0"/>
              </a:rPr>
              <a:t>Formats: GTF2.X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5911" y="1207897"/>
            <a:ext cx="927171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#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!genome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-build GRCz11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#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!genome-date 2017-05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/>
                <a:cs typeface="Consolas"/>
              </a:rPr>
              <a:t>C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tg123  .  Gene  		1000  9000  .  +  .  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gene_id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gene1; name EDEN;</a:t>
            </a:r>
            <a:endParaRPr lang="de-DE"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c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tg123  . Transcript	1050  9000  .  +  .  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gene_id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gene1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; transcript_id=t1;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name EDEN;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ctg123  . Transcript	1050 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9000 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.  +  .  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gene_id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gene1; transcript_id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=t2;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name EDEN;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ctg123  .  exon  		1300  1500  .  +  .  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gene_id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gene1; transcript_id=t1; name EDEN;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ctg123  .  exon  		1050  1500  .  +  .  gene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_id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gene1; transcript_id=t1; name EDEN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tg123   .  exon  		1050  1500  .  +  .  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gene_id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gene1; transcript_id=t2; name EDEN;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ctg123  .  exon  		3000  3902  .  +  .  gene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_id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gene1; transcript_id=t1; name EDEN;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ctg123  .  exon  		5000  5500  . 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+ 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.  gene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_id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gene1; transcript_id=t1; name EDEN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ctg123  .  exon  		5000  5500  .  +  . 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gene_id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gene1; transcript_id=t2; name EDEN;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ctg123  .  exon  		7000  9000  .  + 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. 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gene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_id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gene1; transcript_id=t1; name EDEN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;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ctg123  .  exon  		7000  9000  .  +  . 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gene_id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gene1; transcript_id=t2; name EDEN;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ctg123  .  CDS   		1201  1500  .  + 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0  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gene</a:t>
            </a:r>
            <a:r>
              <a:rPr lang="en-US" sz="1400" dirty="0" smtClean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_id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gene1; transcript_id=t1; name EDEN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ctg123  .  CDS   		3000  3902  .  + 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0  gene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_id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 gene1; transcript_id=t1; name EDEN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;</a:t>
            </a: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ctg123  .  CDS   		5000  5500  . 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+ 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0 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gene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_id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 gene1; transcript_id=t1; name EDEN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;</a:t>
            </a:r>
            <a:endParaRPr lang="de-DE"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ctg123  . 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CDS  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		7000  7600  . 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+ 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0  gene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_id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 gene1; transcript_id=t1; name EDEN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;</a:t>
            </a:r>
            <a:endParaRPr lang="de-DE"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Ctg123  .  CDS   		1201  1500  . 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+ 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0 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gene_id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 gene1; transcript_id=t2; name EDEN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;</a:t>
            </a:r>
            <a:endParaRPr lang="de-DE"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ctg123  .  CDS   		5000  5500  .  +  0 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gene_id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 gene1; transcript_id=t2; name EDEN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;</a:t>
            </a:r>
            <a:endParaRPr lang="de-DE"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Ctg123  . 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CDS  </a:t>
            </a:r>
            <a:r>
              <a:rPr lang="de-DE" sz="1400" dirty="0" smtClean="0">
                <a:solidFill>
                  <a:srgbClr val="000000"/>
                </a:solidFill>
                <a:latin typeface="Consolas"/>
                <a:cs typeface="Consolas"/>
              </a:rPr>
              <a:t> 		7000  7600  .  +  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0 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MS PGothic" charset="0"/>
                <a:cs typeface="Consolas"/>
              </a:rPr>
              <a:t>gene_id</a:t>
            </a:r>
            <a:r>
              <a:rPr lang="de-DE" sz="1400" dirty="0">
                <a:solidFill>
                  <a:srgbClr val="000000"/>
                </a:solidFill>
                <a:latin typeface="Consolas"/>
                <a:cs typeface="Consolas"/>
              </a:rPr>
              <a:t> gene1; transcript_id=t2; name EDEN;</a:t>
            </a:r>
          </a:p>
          <a:p>
            <a:endParaRPr lang="de-DE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6391" y="1688780"/>
            <a:ext cx="744224" cy="3871547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63767" y="1277106"/>
            <a:ext cx="2304910" cy="39391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820615" y="1685149"/>
            <a:ext cx="266421" cy="3875177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1087037" y="1677485"/>
            <a:ext cx="1261594" cy="3882842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2348631" y="1688781"/>
            <a:ext cx="557685" cy="3871546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3494464" y="1688781"/>
            <a:ext cx="294829" cy="3871546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2906316" y="1688781"/>
            <a:ext cx="588147" cy="3871546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3789293" y="1677484"/>
            <a:ext cx="292258" cy="3882841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4081550" y="1671021"/>
            <a:ext cx="288514" cy="388930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376594" y="1677484"/>
            <a:ext cx="4478304" cy="3882843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2348631" y="1479900"/>
            <a:ext cx="276910" cy="95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itle 1"/>
          <p:cNvSpPr txBox="1">
            <a:spLocks/>
          </p:cNvSpPr>
          <p:nvPr/>
        </p:nvSpPr>
        <p:spPr>
          <a:xfrm>
            <a:off x="2472763" y="1277106"/>
            <a:ext cx="1021701" cy="310106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Header</a:t>
            </a:r>
            <a:endParaRPr lang="en-US" sz="18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457200" y="5564942"/>
            <a:ext cx="0" cy="4674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itle 1"/>
          <p:cNvSpPr txBox="1">
            <a:spLocks/>
          </p:cNvSpPr>
          <p:nvPr/>
        </p:nvSpPr>
        <p:spPr>
          <a:xfrm>
            <a:off x="-66486" y="5927521"/>
            <a:ext cx="1446292" cy="295995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1</a:t>
            </a:r>
            <a:r>
              <a:rPr lang="en-US" sz="1600" dirty="0"/>
              <a:t>)</a:t>
            </a:r>
            <a:r>
              <a:rPr lang="en-US" sz="1600" dirty="0" smtClean="0"/>
              <a:t> sequence id</a:t>
            </a:r>
            <a:endParaRPr lang="en-US" sz="1600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944628" y="5541943"/>
            <a:ext cx="0" cy="266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itle 1"/>
          <p:cNvSpPr txBox="1">
            <a:spLocks/>
          </p:cNvSpPr>
          <p:nvPr/>
        </p:nvSpPr>
        <p:spPr>
          <a:xfrm>
            <a:off x="532954" y="5686065"/>
            <a:ext cx="1092646" cy="324639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2</a:t>
            </a:r>
            <a:r>
              <a:rPr lang="en-US" sz="1600" dirty="0"/>
              <a:t>)</a:t>
            </a:r>
            <a:r>
              <a:rPr lang="en-US" sz="1600" dirty="0" smtClean="0"/>
              <a:t> source</a:t>
            </a:r>
            <a:endParaRPr lang="en-US" sz="1600" dirty="0"/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1199418" y="5935270"/>
            <a:ext cx="1597275" cy="371898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3</a:t>
            </a:r>
            <a:r>
              <a:rPr lang="en-US" sz="1600" dirty="0"/>
              <a:t>)</a:t>
            </a:r>
            <a:r>
              <a:rPr lang="en-US" sz="1600" dirty="0" smtClean="0">
                <a:solidFill>
                  <a:srgbClr val="000000"/>
                </a:solidFill>
              </a:rPr>
              <a:t> feature type</a:t>
            </a:r>
          </a:p>
          <a:p>
            <a:r>
              <a:rPr lang="en-US" sz="1600" u="sng" dirty="0" smtClean="0">
                <a:solidFill>
                  <a:srgbClr val="000000"/>
                </a:solidFill>
              </a:rPr>
              <a:t>(9 possibilities)</a:t>
            </a:r>
            <a:endParaRPr lang="en-US" sz="1600" u="sng" dirty="0">
              <a:solidFill>
                <a:srgbClr val="000000"/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2543004" y="5564942"/>
            <a:ext cx="0" cy="266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itle 1"/>
          <p:cNvSpPr txBox="1">
            <a:spLocks/>
          </p:cNvSpPr>
          <p:nvPr/>
        </p:nvSpPr>
        <p:spPr>
          <a:xfrm>
            <a:off x="2154704" y="5694207"/>
            <a:ext cx="975093" cy="324639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4</a:t>
            </a:r>
            <a:r>
              <a:rPr lang="en-US" sz="1600" dirty="0"/>
              <a:t>)</a:t>
            </a:r>
            <a:r>
              <a:rPr lang="en-US" sz="1600" dirty="0" smtClean="0"/>
              <a:t> start</a:t>
            </a:r>
            <a:endParaRPr lang="en-US" sz="1600" dirty="0"/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3646567" y="5558050"/>
            <a:ext cx="0" cy="266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itle 1"/>
          <p:cNvSpPr txBox="1">
            <a:spLocks/>
          </p:cNvSpPr>
          <p:nvPr/>
        </p:nvSpPr>
        <p:spPr>
          <a:xfrm>
            <a:off x="3041118" y="5702563"/>
            <a:ext cx="1103084" cy="324639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6</a:t>
            </a:r>
            <a:r>
              <a:rPr lang="en-US" sz="1600" dirty="0"/>
              <a:t>)</a:t>
            </a:r>
            <a:r>
              <a:rPr lang="en-US" sz="1600" dirty="0" smtClean="0"/>
              <a:t> score</a:t>
            </a:r>
            <a:endParaRPr lang="en-US" sz="1600" dirty="0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226001" y="5537466"/>
            <a:ext cx="0" cy="266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itle 1"/>
          <p:cNvSpPr txBox="1">
            <a:spLocks/>
          </p:cNvSpPr>
          <p:nvPr/>
        </p:nvSpPr>
        <p:spPr>
          <a:xfrm>
            <a:off x="3955887" y="5731983"/>
            <a:ext cx="975093" cy="324639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8</a:t>
            </a:r>
            <a:r>
              <a:rPr lang="en-US" sz="1600" dirty="0"/>
              <a:t>)</a:t>
            </a:r>
            <a:r>
              <a:rPr lang="en-US" sz="1600" dirty="0" smtClean="0"/>
              <a:t> phase</a:t>
            </a:r>
            <a:endParaRPr lang="en-US" sz="1600" dirty="0"/>
          </a:p>
        </p:txBody>
      </p:sp>
      <p:sp>
        <p:nvSpPr>
          <p:cNvPr id="62" name="Title 1"/>
          <p:cNvSpPr txBox="1">
            <a:spLocks/>
          </p:cNvSpPr>
          <p:nvPr/>
        </p:nvSpPr>
        <p:spPr>
          <a:xfrm>
            <a:off x="2589747" y="5971614"/>
            <a:ext cx="1174481" cy="371898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5</a:t>
            </a:r>
            <a:r>
              <a:rPr lang="en-US" sz="1600" dirty="0"/>
              <a:t>)</a:t>
            </a:r>
            <a:r>
              <a:rPr lang="en-US" sz="1600" dirty="0" smtClean="0"/>
              <a:t> end</a:t>
            </a:r>
            <a:endParaRPr lang="en-US" sz="1600" dirty="0"/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3575950" y="6037567"/>
            <a:ext cx="1174481" cy="371898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7</a:t>
            </a:r>
            <a:r>
              <a:rPr lang="en-US" sz="1600" dirty="0"/>
              <a:t>)</a:t>
            </a:r>
            <a:r>
              <a:rPr lang="en-US" sz="1600" dirty="0" smtClean="0"/>
              <a:t> strand</a:t>
            </a:r>
            <a:endParaRPr lang="en-US" sz="1600" dirty="0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1738610" y="5606698"/>
            <a:ext cx="0" cy="4361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3113088" y="5537466"/>
            <a:ext cx="0" cy="5365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3991353" y="5544025"/>
            <a:ext cx="0" cy="5693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883605" y="5567386"/>
            <a:ext cx="0" cy="2768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itle 1"/>
          <p:cNvSpPr txBox="1">
            <a:spLocks/>
          </p:cNvSpPr>
          <p:nvPr/>
        </p:nvSpPr>
        <p:spPr>
          <a:xfrm>
            <a:off x="6240864" y="5793301"/>
            <a:ext cx="1371974" cy="324639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9</a:t>
            </a:r>
            <a:r>
              <a:rPr lang="en-US" sz="1600" dirty="0">
                <a:solidFill>
                  <a:srgbClr val="000000"/>
                </a:solidFill>
              </a:rPr>
              <a:t>)</a:t>
            </a:r>
            <a:r>
              <a:rPr lang="en-US" sz="1600" dirty="0" smtClean="0">
                <a:solidFill>
                  <a:srgbClr val="000000"/>
                </a:solidFill>
              </a:rPr>
              <a:t> attributes</a:t>
            </a:r>
          </a:p>
          <a:p>
            <a:r>
              <a:rPr lang="en-US" sz="1600" b="1" i="1" dirty="0">
                <a:solidFill>
                  <a:srgbClr val="000000"/>
                </a:solidFill>
              </a:rPr>
              <a:t>t</a:t>
            </a:r>
            <a:r>
              <a:rPr lang="en-US" sz="1600" b="1" i="1" dirty="0" smtClean="0">
                <a:solidFill>
                  <a:srgbClr val="000000"/>
                </a:solidFill>
              </a:rPr>
              <a:t>ag value;</a:t>
            </a:r>
          </a:p>
          <a:p>
            <a:endParaRPr lang="en-US" sz="1600" dirty="0"/>
          </a:p>
        </p:txBody>
      </p:sp>
      <p:sp>
        <p:nvSpPr>
          <p:cNvPr id="69" name="Rectangle 68"/>
          <p:cNvSpPr/>
          <p:nvPr/>
        </p:nvSpPr>
        <p:spPr>
          <a:xfrm>
            <a:off x="6103726" y="1042450"/>
            <a:ext cx="2555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31800">
              <a:buClr>
                <a:schemeClr val="accent6"/>
              </a:buClr>
              <a:buSzPts val="3200"/>
              <a:buFont typeface="Arial"/>
              <a:buChar char="●"/>
            </a:pPr>
            <a:r>
              <a:rPr lang="fi-FI" dirty="0" smtClean="0"/>
              <a:t>9 columns </a:t>
            </a:r>
          </a:p>
          <a:p>
            <a:pPr marL="457200" lvl="0" indent="-431800">
              <a:buClr>
                <a:schemeClr val="accent6"/>
              </a:buClr>
              <a:buSzPts val="3200"/>
              <a:buFont typeface="Arial"/>
              <a:buChar char="●"/>
            </a:pPr>
            <a:r>
              <a:rPr lang="fi-FI" dirty="0" smtClean="0"/>
              <a:t>1 </a:t>
            </a:r>
            <a:r>
              <a:rPr lang="fi-FI" dirty="0"/>
              <a:t>feature = 1 </a:t>
            </a:r>
            <a:r>
              <a:rPr lang="fi-FI" dirty="0" smtClean="0"/>
              <a:t>line</a:t>
            </a:r>
            <a:endParaRPr lang="fi-FI" dirty="0"/>
          </a:p>
        </p:txBody>
      </p:sp>
      <p:sp>
        <p:nvSpPr>
          <p:cNvPr id="70" name="TextBox 69"/>
          <p:cNvSpPr txBox="1"/>
          <p:nvPr/>
        </p:nvSpPr>
        <p:spPr>
          <a:xfrm>
            <a:off x="2245223" y="6485368"/>
            <a:ext cx="6311500" cy="369332"/>
          </a:xfrm>
          <a:prstGeom prst="rect">
            <a:avLst/>
          </a:prstGeom>
          <a:noFill/>
          <a:ln>
            <a:solidFill>
              <a:srgbClr val="F7964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! Features grouped by a </a:t>
            </a:r>
            <a:r>
              <a:rPr lang="en-US" b="1" dirty="0" smtClean="0"/>
              <a:t>common attribute </a:t>
            </a:r>
            <a:r>
              <a:rPr lang="en-US" dirty="0" smtClean="0"/>
              <a:t>(</a:t>
            </a:r>
            <a:r>
              <a:rPr lang="en-US" sz="1600" dirty="0" err="1" smtClean="0"/>
              <a:t>gene_id</a:t>
            </a:r>
            <a:r>
              <a:rPr lang="en-US" sz="1600" dirty="0" smtClean="0"/>
              <a:t> / </a:t>
            </a:r>
            <a:r>
              <a:rPr lang="en-US" sz="1600" dirty="0" err="1" smtClean="0"/>
              <a:t>transcript_id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10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</a:t>
            </a:r>
            <a:r>
              <a:rPr lang="en-US" dirty="0" smtClean="0">
                <a:latin typeface="Calibri" charset="0"/>
                <a:ea typeface="MS PGothic" charset="0"/>
              </a:rPr>
              <a:t>Formats: GFF3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911" y="1207897"/>
            <a:ext cx="927171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#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#gff-version 3.2.1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  <a:cs typeface="Consolas"/>
              </a:rPr>
              <a:t>#</a:t>
            </a:r>
            <a:r>
              <a:rPr lang="en-US" sz="1600" dirty="0">
                <a:solidFill>
                  <a:srgbClr val="000000"/>
                </a:solidFill>
                <a:latin typeface="Consolas"/>
                <a:cs typeface="Consolas"/>
              </a:rPr>
              <a:t>#sequence-region ctg123 1 1497228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/>
                <a:cs typeface="Consolas"/>
              </a:rPr>
              <a:t>C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tg123  .  Gene  1000  9000  .  +  .  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gene1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;Name=EDEN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c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tg123  .  mRNA  1050  9000  .  +  .  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;Parent=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gene1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;Name=EDEN.1</a:t>
            </a:r>
          </a:p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ctg123  .  mRNA  1050  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9000 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 .  +  .  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mRNA2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;Parent=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gene1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;Name=EDEN.2</a:t>
            </a:r>
          </a:p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ctg123  .  exon  1300  1500  .  +  .  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exon1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;Parent=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mRNA3</a:t>
            </a:r>
            <a:endParaRPr lang="de-DE" sz="16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ctg123  .  exon  1050  1500  .  +  .  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exon2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;Parent=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,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mRNA2</a:t>
            </a:r>
            <a:endParaRPr lang="de-DE" sz="16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ctg123  .  exon  3000  3902  .  +  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.  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exon3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;Parent=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mRNA1</a:t>
            </a:r>
            <a:endParaRPr lang="de-DE" sz="16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ctg123  .  exon  5000  5500  .  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+ 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 .  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exon4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;Parent=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,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mRNA2</a:t>
            </a:r>
            <a:endParaRPr lang="de-DE" sz="16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ctg123  .  exon  7000  9000  .  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+ 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 .  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exon5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;Parent=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,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mRNA2</a:t>
            </a:r>
          </a:p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ctg123  .  CDS   1201  1500  .  +  0  ID=cds1;Parent=mRNA1;Name=eden1</a:t>
            </a:r>
          </a:p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ctg123  .  CDS   3000  3902  .  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+ 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 0  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cds1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;Parent=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;Name=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eden1</a:t>
            </a:r>
            <a:endParaRPr lang="de-DE" sz="16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ctg123  .  CDS   5000  5500  .  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+ 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 0  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cds1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;Parent=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;Name=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eden1</a:t>
            </a:r>
            <a:endParaRPr lang="de-DE" sz="16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ctg123  .  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CDS  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 7000  7600  .  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+ 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 0  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cds1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;Parent=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mRNA1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;Name=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eden1</a:t>
            </a:r>
            <a:endParaRPr lang="de-DE" sz="16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Ctg123  .  CDS   1201  1500  .  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+ 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 0  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cds2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;Parent=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mRNA2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;Name=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eden2</a:t>
            </a:r>
            <a:endParaRPr lang="de-DE" sz="16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ctg123  .  CDS   5000  5500  .  +  0  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cds2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;Parent=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mRNA2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;Name=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eden2</a:t>
            </a:r>
            <a:endParaRPr lang="de-DE" sz="16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Ctg123  .  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CDS  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 7000  7600  .  +  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0  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ID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cds2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;Parent=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mRNA2</a:t>
            </a:r>
            <a:r>
              <a:rPr lang="de-DE" sz="1600" dirty="0">
                <a:solidFill>
                  <a:srgbClr val="000000"/>
                </a:solidFill>
                <a:latin typeface="Consolas"/>
                <a:cs typeface="Consolas"/>
              </a:rPr>
              <a:t>;Name=</a:t>
            </a:r>
            <a:r>
              <a:rPr lang="de-DE" sz="1600" dirty="0" smtClean="0">
                <a:solidFill>
                  <a:srgbClr val="000000"/>
                </a:solidFill>
                <a:latin typeface="Consolas"/>
                <a:cs typeface="Consolas"/>
              </a:rPr>
              <a:t>eden2</a:t>
            </a:r>
            <a:endParaRPr lang="de-DE" sz="16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6391" y="1767775"/>
            <a:ext cx="867410" cy="3718216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6391" y="1207897"/>
            <a:ext cx="3962676" cy="554167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43801" y="1767404"/>
            <a:ext cx="305935" cy="3718216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249736" y="1762064"/>
            <a:ext cx="735242" cy="3718216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004075" y="1767774"/>
            <a:ext cx="626569" cy="3723802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284726" y="1773360"/>
            <a:ext cx="348527" cy="3718216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630645" y="1773360"/>
            <a:ext cx="654082" cy="3718216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633252" y="1762064"/>
            <a:ext cx="310329" cy="3718216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953130" y="1755601"/>
            <a:ext cx="350912" cy="3718216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315977" y="1772467"/>
            <a:ext cx="4478304" cy="3729512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039067" y="1422611"/>
            <a:ext cx="276910" cy="95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4163199" y="1219817"/>
            <a:ext cx="1021701" cy="310106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Header</a:t>
            </a:r>
            <a:endParaRPr lang="en-US" sz="180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57200" y="5511529"/>
            <a:ext cx="0" cy="415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-66486" y="5859138"/>
            <a:ext cx="1446292" cy="295995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1</a:t>
            </a:r>
            <a:r>
              <a:rPr lang="en-US" sz="1600" dirty="0"/>
              <a:t>)</a:t>
            </a:r>
            <a:r>
              <a:rPr lang="en-US" sz="1600" dirty="0" smtClean="0"/>
              <a:t> sequence id</a:t>
            </a:r>
            <a:endParaRPr lang="en-US" sz="1600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212441" y="6113470"/>
            <a:ext cx="2664569" cy="371898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3</a:t>
            </a:r>
            <a:r>
              <a:rPr lang="en-US" sz="1600" dirty="0"/>
              <a:t>)</a:t>
            </a:r>
            <a:r>
              <a:rPr lang="en-US" sz="1600" dirty="0" smtClean="0">
                <a:solidFill>
                  <a:srgbClr val="000000"/>
                </a:solidFill>
              </a:rPr>
              <a:t> feature type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(SO term = 2278 possibilities)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281374" y="5503684"/>
            <a:ext cx="0" cy="266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 txBox="1">
            <a:spLocks/>
          </p:cNvSpPr>
          <p:nvPr/>
        </p:nvSpPr>
        <p:spPr>
          <a:xfrm>
            <a:off x="1789237" y="5705178"/>
            <a:ext cx="975093" cy="324639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4</a:t>
            </a:r>
            <a:r>
              <a:rPr lang="en-US" sz="1600" dirty="0" smtClean="0"/>
              <a:t>) start</a:t>
            </a:r>
            <a:endParaRPr lang="en-US" sz="1600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470559" y="5503684"/>
            <a:ext cx="0" cy="266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2877010" y="5644609"/>
            <a:ext cx="975093" cy="324639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6</a:t>
            </a:r>
            <a:r>
              <a:rPr lang="en-US" sz="1600" dirty="0" smtClean="0"/>
              <a:t>) score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158614" y="5484588"/>
            <a:ext cx="0" cy="266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 txBox="1">
            <a:spLocks/>
          </p:cNvSpPr>
          <p:nvPr/>
        </p:nvSpPr>
        <p:spPr>
          <a:xfrm>
            <a:off x="3848372" y="5654378"/>
            <a:ext cx="975093" cy="324639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8</a:t>
            </a:r>
            <a:r>
              <a:rPr lang="en-US" sz="1600" dirty="0"/>
              <a:t>)</a:t>
            </a:r>
            <a:r>
              <a:rPr lang="en-US" sz="1600" dirty="0" smtClean="0"/>
              <a:t> phase</a:t>
            </a:r>
            <a:endParaRPr lang="en-US" sz="1600" dirty="0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2368676" y="5961999"/>
            <a:ext cx="1174481" cy="371898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5</a:t>
            </a:r>
            <a:r>
              <a:rPr lang="en-US" sz="1600" dirty="0"/>
              <a:t>)</a:t>
            </a:r>
            <a:r>
              <a:rPr lang="en-US" sz="1600" dirty="0" smtClean="0"/>
              <a:t> end</a:t>
            </a:r>
            <a:endParaRPr lang="en-US" sz="1600" dirty="0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3241189" y="6113470"/>
            <a:ext cx="1174481" cy="371898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7</a:t>
            </a:r>
            <a:r>
              <a:rPr lang="en-US" sz="1600" dirty="0"/>
              <a:t>)</a:t>
            </a:r>
            <a:r>
              <a:rPr lang="en-US" sz="1600" dirty="0" smtClean="0"/>
              <a:t> strand</a:t>
            </a:r>
            <a:endParaRPr lang="en-US" sz="1600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613278" y="5511530"/>
            <a:ext cx="0" cy="697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875837" y="5493285"/>
            <a:ext cx="0" cy="5365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789292" y="5493284"/>
            <a:ext cx="0" cy="715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548844" y="5491579"/>
            <a:ext cx="0" cy="2768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itle 1"/>
          <p:cNvSpPr txBox="1">
            <a:spLocks/>
          </p:cNvSpPr>
          <p:nvPr/>
        </p:nvSpPr>
        <p:spPr>
          <a:xfrm>
            <a:off x="5906103" y="5749120"/>
            <a:ext cx="1285482" cy="324639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9</a:t>
            </a:r>
            <a:r>
              <a:rPr lang="en-US" sz="1600" dirty="0" smtClean="0">
                <a:solidFill>
                  <a:srgbClr val="000000"/>
                </a:solidFill>
              </a:rPr>
              <a:t>) attributes</a:t>
            </a:r>
          </a:p>
          <a:p>
            <a:r>
              <a:rPr lang="en-US" sz="1600" b="1" i="1" dirty="0">
                <a:solidFill>
                  <a:srgbClr val="000000"/>
                </a:solidFill>
              </a:rPr>
              <a:t>t</a:t>
            </a:r>
            <a:r>
              <a:rPr lang="en-US" sz="1600" b="1" i="1" dirty="0" smtClean="0">
                <a:solidFill>
                  <a:srgbClr val="000000"/>
                </a:solidFill>
              </a:rPr>
              <a:t>ag=value</a:t>
            </a:r>
          </a:p>
          <a:p>
            <a:endParaRPr lang="en-US" sz="1600" dirty="0"/>
          </a:p>
        </p:txBody>
      </p:sp>
      <p:sp>
        <p:nvSpPr>
          <p:cNvPr id="35" name="Rectangle 34"/>
          <p:cNvSpPr/>
          <p:nvPr/>
        </p:nvSpPr>
        <p:spPr>
          <a:xfrm>
            <a:off x="6103726" y="1120941"/>
            <a:ext cx="2555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31800">
              <a:buClr>
                <a:schemeClr val="accent6"/>
              </a:buClr>
              <a:buSzPts val="3200"/>
              <a:buFont typeface="Arial"/>
              <a:buChar char="●"/>
            </a:pPr>
            <a:r>
              <a:rPr lang="fi-FI" dirty="0" smtClean="0"/>
              <a:t>9 columns </a:t>
            </a:r>
          </a:p>
          <a:p>
            <a:pPr marL="457200" lvl="0" indent="-431800">
              <a:buClr>
                <a:schemeClr val="accent6"/>
              </a:buClr>
              <a:buSzPts val="3200"/>
              <a:buFont typeface="Arial"/>
              <a:buChar char="●"/>
            </a:pPr>
            <a:r>
              <a:rPr lang="fi-FI" dirty="0" smtClean="0"/>
              <a:t>1 </a:t>
            </a:r>
            <a:r>
              <a:rPr lang="fi-FI" dirty="0"/>
              <a:t>feature = 1 </a:t>
            </a:r>
            <a:r>
              <a:rPr lang="fi-FI" dirty="0" smtClean="0"/>
              <a:t>line</a:t>
            </a:r>
            <a:endParaRPr lang="fi-FI" dirty="0"/>
          </a:p>
        </p:txBody>
      </p:sp>
      <p:sp>
        <p:nvSpPr>
          <p:cNvPr id="36" name="TextBox 35"/>
          <p:cNvSpPr txBox="1"/>
          <p:nvPr/>
        </p:nvSpPr>
        <p:spPr>
          <a:xfrm>
            <a:off x="3241189" y="6478301"/>
            <a:ext cx="4542692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! Features are grouped by </a:t>
            </a:r>
            <a:r>
              <a:rPr lang="en-US" b="1" dirty="0" smtClean="0"/>
              <a:t>parent</a:t>
            </a:r>
            <a:r>
              <a:rPr lang="en-US" dirty="0" smtClean="0"/>
              <a:t> relationship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1087036" y="5501979"/>
            <a:ext cx="0" cy="266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itle 1"/>
          <p:cNvSpPr txBox="1">
            <a:spLocks/>
          </p:cNvSpPr>
          <p:nvPr/>
        </p:nvSpPr>
        <p:spPr>
          <a:xfrm>
            <a:off x="532954" y="5660997"/>
            <a:ext cx="1092646" cy="324639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2</a:t>
            </a:r>
            <a:r>
              <a:rPr lang="en-US" sz="1600" dirty="0"/>
              <a:t>)</a:t>
            </a:r>
            <a:r>
              <a:rPr lang="en-US" sz="1600" dirty="0" smtClean="0"/>
              <a:t> source</a:t>
            </a:r>
            <a:endParaRPr lang="en-US" sz="1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11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09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</a:t>
            </a:r>
            <a:r>
              <a:rPr lang="en-US" dirty="0" smtClean="0">
                <a:latin typeface="Calibri" charset="0"/>
                <a:ea typeface="MS PGothic" charset="0"/>
              </a:rPr>
              <a:t>Formats: GFF3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" y="4411049"/>
            <a:ext cx="9143999" cy="16844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rgbClr val="000000"/>
                </a:solidFill>
              </a:rPr>
              <a:t>DNA</a:t>
            </a:r>
            <a:endParaRPr lang="sv-SE" sz="1400" dirty="0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442536" y="5055457"/>
            <a:ext cx="6442698" cy="142876"/>
            <a:chOff x="1239252" y="4042701"/>
            <a:chExt cx="6442698" cy="142876"/>
          </a:xfrm>
        </p:grpSpPr>
        <p:grpSp>
          <p:nvGrpSpPr>
            <p:cNvPr id="7" name="Group 6"/>
            <p:cNvGrpSpPr/>
            <p:nvPr/>
          </p:nvGrpSpPr>
          <p:grpSpPr>
            <a:xfrm>
              <a:off x="1239252" y="4042701"/>
              <a:ext cx="6130091" cy="142876"/>
              <a:chOff x="1239252" y="3365341"/>
              <a:chExt cx="6130091" cy="142876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1528011" y="3365341"/>
                <a:ext cx="5841332" cy="142876"/>
                <a:chOff x="1528011" y="5330489"/>
                <a:chExt cx="5841332" cy="142876"/>
              </a:xfrm>
              <a:solidFill>
                <a:schemeClr val="accent2">
                  <a:lumMod val="75000"/>
                </a:schemeClr>
              </a:solidFill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1608222" y="5365080"/>
                  <a:ext cx="5688932" cy="69181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1840829" y="5335002"/>
                  <a:ext cx="565485" cy="138363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2642935" y="5335001"/>
                  <a:ext cx="565485" cy="138363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151184" y="5335002"/>
                  <a:ext cx="565485" cy="138363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6362364" y="5335003"/>
                  <a:ext cx="7453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6553199" y="5335001"/>
                  <a:ext cx="7219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7297153" y="5330489"/>
                  <a:ext cx="7219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1528011" y="5335003"/>
                  <a:ext cx="116304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10" name="Rectangle 9"/>
              <p:cNvSpPr/>
              <p:nvPr/>
            </p:nvSpPr>
            <p:spPr>
              <a:xfrm>
                <a:off x="1239252" y="3383389"/>
                <a:ext cx="288759" cy="10377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369343" y="4060749"/>
              <a:ext cx="312607" cy="10377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27952" y="3538076"/>
            <a:ext cx="6153938" cy="556019"/>
            <a:chOff x="1528012" y="5396194"/>
            <a:chExt cx="6153938" cy="556019"/>
          </a:xfrm>
        </p:grpSpPr>
        <p:sp>
          <p:nvSpPr>
            <p:cNvPr id="20" name="Rectangle 19"/>
            <p:cNvSpPr/>
            <p:nvPr/>
          </p:nvSpPr>
          <p:spPr>
            <a:xfrm>
              <a:off x="1840831" y="5401205"/>
              <a:ext cx="565485" cy="138363"/>
            </a:xfrm>
            <a:prstGeom prst="rect">
              <a:avLst/>
            </a:prstGeom>
            <a:solidFill>
              <a:srgbClr val="CCC1D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719138" y="5401204"/>
              <a:ext cx="489284" cy="138364"/>
            </a:xfrm>
            <a:prstGeom prst="rect">
              <a:avLst/>
            </a:prstGeom>
            <a:solidFill>
              <a:srgbClr val="CCC1D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153526" y="5401205"/>
              <a:ext cx="565485" cy="138363"/>
            </a:xfrm>
            <a:prstGeom prst="rect">
              <a:avLst/>
            </a:prstGeom>
            <a:solidFill>
              <a:srgbClr val="CCC1D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64705" y="5421794"/>
              <a:ext cx="72190" cy="138362"/>
            </a:xfrm>
            <a:prstGeom prst="rect">
              <a:avLst/>
            </a:prstGeom>
            <a:solidFill>
              <a:srgbClr val="CCC1D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528012" y="5396194"/>
              <a:ext cx="116304" cy="143374"/>
            </a:xfrm>
            <a:prstGeom prst="rect">
              <a:avLst/>
            </a:prstGeom>
            <a:solidFill>
              <a:srgbClr val="CCC1D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642936" y="5813849"/>
              <a:ext cx="565485" cy="138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153525" y="5813850"/>
              <a:ext cx="565485" cy="138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364705" y="5813851"/>
              <a:ext cx="72190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553200" y="5813849"/>
              <a:ext cx="72190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97153" y="5813849"/>
              <a:ext cx="384797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0" name="Rectangle 29"/>
            <p:cNvSpPr/>
            <p:nvPr/>
          </p:nvSpPr>
          <p:spPr>
            <a:xfrm flipH="1">
              <a:off x="3573015" y="5813848"/>
              <a:ext cx="428626" cy="138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439193" y="3538076"/>
            <a:ext cx="6442698" cy="2251300"/>
            <a:chOff x="1194802" y="3776160"/>
            <a:chExt cx="6442698" cy="225130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1194802" y="3776160"/>
              <a:ext cx="0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599865" y="3776160"/>
              <a:ext cx="0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483561" y="3776160"/>
              <a:ext cx="0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797047" y="3776160"/>
              <a:ext cx="0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2361864" y="3776160"/>
              <a:ext cx="0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596145" y="3776160"/>
              <a:ext cx="0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161630" y="3776160"/>
              <a:ext cx="0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5106734" y="3776160"/>
              <a:ext cx="2342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5672219" y="3776160"/>
              <a:ext cx="2340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317914" y="3776160"/>
              <a:ext cx="0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389768" y="3776160"/>
              <a:ext cx="0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6508751" y="3776160"/>
              <a:ext cx="0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6578599" y="3776160"/>
              <a:ext cx="2341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252703" y="3776160"/>
              <a:ext cx="1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7637500" y="3776160"/>
              <a:ext cx="0" cy="22513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51835" y="4992611"/>
            <a:ext cx="125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Annotation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0" y="3398196"/>
            <a:ext cx="125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7933C"/>
                </a:solidFill>
              </a:rPr>
              <a:t>Alignment</a:t>
            </a:r>
            <a:endParaRPr lang="en-US" b="1" dirty="0">
              <a:solidFill>
                <a:srgbClr val="77933C"/>
              </a:solidFill>
            </a:endParaRPr>
          </a:p>
        </p:txBody>
      </p:sp>
      <p:sp>
        <p:nvSpPr>
          <p:cNvPr id="49" name="Right Brace 48"/>
          <p:cNvSpPr/>
          <p:nvPr/>
        </p:nvSpPr>
        <p:spPr>
          <a:xfrm>
            <a:off x="8011376" y="4976983"/>
            <a:ext cx="129040" cy="67527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/>
          <p:cNvSpPr/>
          <p:nvPr/>
        </p:nvSpPr>
        <p:spPr>
          <a:xfrm>
            <a:off x="8095773" y="3938895"/>
            <a:ext cx="129040" cy="31039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228157" y="5061138"/>
            <a:ext cx="63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8203394" y="3817096"/>
            <a:ext cx="10696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Match</a:t>
            </a:r>
          </a:p>
          <a:p>
            <a:r>
              <a:rPr lang="en-US" sz="1200" dirty="0"/>
              <a:t>(</a:t>
            </a:r>
            <a:r>
              <a:rPr lang="en-US" sz="1200" dirty="0" smtClean="0"/>
              <a:t>protein2)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3886104" y="2523611"/>
            <a:ext cx="135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Match_part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1"/>
            <a:endCxn id="24" idx="0"/>
          </p:cNvCxnSpPr>
          <p:nvPr/>
        </p:nvCxnSpPr>
        <p:spPr>
          <a:xfrm flipH="1">
            <a:off x="1786104" y="2708277"/>
            <a:ext cx="2100000" cy="829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203396" y="3286677"/>
            <a:ext cx="10696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Match</a:t>
            </a:r>
          </a:p>
          <a:p>
            <a:r>
              <a:rPr lang="en-US" sz="1200" dirty="0" smtClean="0"/>
              <a:t>(protein1)</a:t>
            </a:r>
            <a:endParaRPr lang="en-US" sz="1200" dirty="0"/>
          </a:p>
        </p:txBody>
      </p:sp>
      <p:sp>
        <p:nvSpPr>
          <p:cNvPr id="56" name="Right Brace 55"/>
          <p:cNvSpPr/>
          <p:nvPr/>
        </p:nvSpPr>
        <p:spPr>
          <a:xfrm>
            <a:off x="8095773" y="3457132"/>
            <a:ext cx="129040" cy="31039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2557460" y="5363754"/>
            <a:ext cx="5327774" cy="142876"/>
            <a:chOff x="2354176" y="4042701"/>
            <a:chExt cx="5327774" cy="142876"/>
          </a:xfrm>
        </p:grpSpPr>
        <p:grpSp>
          <p:nvGrpSpPr>
            <p:cNvPr id="58" name="Group 57"/>
            <p:cNvGrpSpPr/>
            <p:nvPr/>
          </p:nvGrpSpPr>
          <p:grpSpPr>
            <a:xfrm>
              <a:off x="2354176" y="4042701"/>
              <a:ext cx="5015167" cy="142876"/>
              <a:chOff x="2354176" y="3365341"/>
              <a:chExt cx="5015167" cy="142876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2640594" y="3365341"/>
                <a:ext cx="4728749" cy="142876"/>
                <a:chOff x="2640594" y="5330489"/>
                <a:chExt cx="4728749" cy="142876"/>
              </a:xfrm>
              <a:solidFill>
                <a:schemeClr val="accent2">
                  <a:lumMod val="75000"/>
                </a:schemeClr>
              </a:solidFill>
            </p:grpSpPr>
            <p:sp>
              <p:nvSpPr>
                <p:cNvPr id="62" name="Rectangle 61"/>
                <p:cNvSpPr/>
                <p:nvPr/>
              </p:nvSpPr>
              <p:spPr>
                <a:xfrm>
                  <a:off x="2640594" y="5365080"/>
                  <a:ext cx="4656559" cy="69181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2642935" y="5335001"/>
                  <a:ext cx="565485" cy="138363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5151184" y="5335002"/>
                  <a:ext cx="565485" cy="138363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6362364" y="5335003"/>
                  <a:ext cx="7453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6553199" y="5335001"/>
                  <a:ext cx="7219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7297153" y="5330489"/>
                  <a:ext cx="7219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61" name="Rectangle 60"/>
              <p:cNvSpPr/>
              <p:nvPr/>
            </p:nvSpPr>
            <p:spPr>
              <a:xfrm>
                <a:off x="2354176" y="3383389"/>
                <a:ext cx="288759" cy="10377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59" name="Rectangle 58"/>
            <p:cNvSpPr/>
            <p:nvPr/>
          </p:nvSpPr>
          <p:spPr>
            <a:xfrm>
              <a:off x="7369343" y="4060749"/>
              <a:ext cx="312607" cy="10377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68" name="Straight Arrow Connector 67"/>
          <p:cNvCxnSpPr>
            <a:stCxn id="53" idx="1"/>
          </p:cNvCxnSpPr>
          <p:nvPr/>
        </p:nvCxnSpPr>
        <p:spPr>
          <a:xfrm flipH="1">
            <a:off x="2606256" y="2708277"/>
            <a:ext cx="1279848" cy="4860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3" idx="2"/>
            <a:endCxn id="30" idx="0"/>
          </p:cNvCxnSpPr>
          <p:nvPr/>
        </p:nvCxnSpPr>
        <p:spPr>
          <a:xfrm flipH="1">
            <a:off x="3987268" y="2892943"/>
            <a:ext cx="577444" cy="1062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3" idx="1"/>
            <a:endCxn id="21" idx="0"/>
          </p:cNvCxnSpPr>
          <p:nvPr/>
        </p:nvCxnSpPr>
        <p:spPr>
          <a:xfrm flipH="1">
            <a:off x="3163720" y="2708277"/>
            <a:ext cx="722384" cy="834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3" idx="3"/>
            <a:endCxn id="28" idx="0"/>
          </p:cNvCxnSpPr>
          <p:nvPr/>
        </p:nvCxnSpPr>
        <p:spPr>
          <a:xfrm>
            <a:off x="5243320" y="2708277"/>
            <a:ext cx="1545915" cy="1247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3" idx="3"/>
            <a:endCxn id="22" idx="0"/>
          </p:cNvCxnSpPr>
          <p:nvPr/>
        </p:nvCxnSpPr>
        <p:spPr>
          <a:xfrm>
            <a:off x="5243320" y="2708277"/>
            <a:ext cx="392889" cy="834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5243320" y="2714502"/>
            <a:ext cx="1357420" cy="1247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3" idx="3"/>
            <a:endCxn id="29" idx="1"/>
          </p:cNvCxnSpPr>
          <p:nvPr/>
        </p:nvCxnSpPr>
        <p:spPr>
          <a:xfrm>
            <a:off x="5243320" y="2708277"/>
            <a:ext cx="2253773" cy="1316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104834" y="5906852"/>
            <a:ext cx="4919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Intron, exon, </a:t>
            </a:r>
            <a:r>
              <a:rPr lang="en-US" dirty="0" err="1" smtClean="0"/>
              <a:t>CDS,splice</a:t>
            </a:r>
            <a:r>
              <a:rPr lang="en-US" dirty="0" smtClean="0"/>
              <a:t> site, UTR, mRNA, isoforms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603183" y="1725456"/>
            <a:ext cx="62787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i-FI" dirty="0" smtClean="0">
                <a:solidFill>
                  <a:schemeClr val="dk1"/>
                </a:solidFill>
              </a:rPr>
              <a:t>/!\ </a:t>
            </a:r>
            <a:r>
              <a:rPr lang="fi-FI" dirty="0">
                <a:solidFill>
                  <a:schemeClr val="dk1"/>
                </a:solidFill>
              </a:rPr>
              <a:t>different </a:t>
            </a:r>
            <a:r>
              <a:rPr lang="fi-FI" dirty="0" smtClean="0">
                <a:solidFill>
                  <a:schemeClr val="dk1"/>
                </a:solidFill>
              </a:rPr>
              <a:t>type of gff: </a:t>
            </a:r>
            <a:r>
              <a:rPr lang="fi-FI" b="1" dirty="0" smtClean="0">
                <a:solidFill>
                  <a:srgbClr val="3366FF"/>
                </a:solidFill>
              </a:rPr>
              <a:t>annotation</a:t>
            </a:r>
            <a:r>
              <a:rPr lang="fi-FI" dirty="0" smtClean="0">
                <a:solidFill>
                  <a:srgbClr val="3366FF"/>
                </a:solidFill>
              </a:rPr>
              <a:t> </a:t>
            </a:r>
            <a:r>
              <a:rPr lang="fi-FI" dirty="0" smtClean="0">
                <a:solidFill>
                  <a:schemeClr val="dk1"/>
                </a:solidFill>
              </a:rPr>
              <a:t>/ </a:t>
            </a:r>
            <a:r>
              <a:rPr lang="fi-FI" b="1" dirty="0" smtClean="0">
                <a:solidFill>
                  <a:schemeClr val="accent3">
                    <a:lumMod val="75000"/>
                  </a:schemeClr>
                </a:solidFill>
              </a:rPr>
              <a:t>alignment</a:t>
            </a:r>
            <a:r>
              <a:rPr lang="fi-FI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fi-FI" dirty="0" smtClean="0">
                <a:solidFill>
                  <a:schemeClr val="dk1"/>
                </a:solidFill>
              </a:rPr>
              <a:t>/ other</a:t>
            </a:r>
            <a:endParaRPr lang="fi-FI" dirty="0"/>
          </a:p>
        </p:txBody>
      </p:sp>
      <p:cxnSp>
        <p:nvCxnSpPr>
          <p:cNvPr id="77" name="Straight Arrow Connector 76"/>
          <p:cNvCxnSpPr>
            <a:stCxn id="53" idx="3"/>
            <a:endCxn id="23" idx="1"/>
          </p:cNvCxnSpPr>
          <p:nvPr/>
        </p:nvCxnSpPr>
        <p:spPr>
          <a:xfrm>
            <a:off x="5243320" y="2708277"/>
            <a:ext cx="1321325" cy="924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12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273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37174" y="3263393"/>
            <a:ext cx="150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Structural annotation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434" y="3365957"/>
            <a:ext cx="1673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QC assembly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0781" y="3263393"/>
            <a:ext cx="1847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Functional annotation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79961" y="3766067"/>
            <a:ext cx="1967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Submission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79961" y="2764448"/>
            <a:ext cx="1847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Downstream 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75014" y="3218955"/>
            <a:ext cx="1425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Manual </a:t>
            </a:r>
            <a:r>
              <a:rPr lang="en-US" sz="2000" dirty="0" err="1" smtClean="0"/>
              <a:t>curation</a:t>
            </a:r>
            <a:endParaRPr lang="en-US" sz="20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1167049" y="1393328"/>
            <a:ext cx="4916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atin typeface="Calibri" charset="0"/>
                <a:ea typeface="MS PGothic" charset="0"/>
              </a:rPr>
              <a:t>The main steps in genome annotation </a:t>
            </a:r>
            <a:endParaRPr lang="en-US" dirty="0">
              <a:latin typeface="Calibri" charset="0"/>
              <a:ea typeface="MS PGothic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584637" y="3572898"/>
            <a:ext cx="339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435759" y="3586559"/>
            <a:ext cx="339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747667" y="3586559"/>
            <a:ext cx="339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452275" y="3215651"/>
            <a:ext cx="339255" cy="3709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452275" y="3586559"/>
            <a:ext cx="339255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748636" y="2866930"/>
            <a:ext cx="0" cy="2824251"/>
          </a:xfrm>
          <a:prstGeom prst="line">
            <a:avLst/>
          </a:prstGeom>
          <a:ln w="63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42713" y="2873867"/>
            <a:ext cx="0" cy="2824251"/>
          </a:xfrm>
          <a:prstGeom prst="line">
            <a:avLst/>
          </a:prstGeom>
          <a:ln w="63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947428" y="2861709"/>
            <a:ext cx="0" cy="2824251"/>
          </a:xfrm>
          <a:prstGeom prst="line">
            <a:avLst/>
          </a:prstGeom>
          <a:ln w="63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534964" y="2866930"/>
            <a:ext cx="0" cy="2824251"/>
          </a:xfrm>
          <a:prstGeom prst="line">
            <a:avLst/>
          </a:prstGeom>
          <a:ln w="63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562252" y="3598951"/>
            <a:ext cx="1912400" cy="0"/>
          </a:xfrm>
          <a:prstGeom prst="line">
            <a:avLst/>
          </a:prstGeom>
          <a:ln w="63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Screen Shot 2016-04-25 at 14.03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48" y="4976820"/>
            <a:ext cx="810089" cy="303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4907145"/>
            <a:ext cx="1301994" cy="44267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093" y="4907145"/>
            <a:ext cx="1075679" cy="298501"/>
          </a:xfrm>
          <a:prstGeom prst="rect">
            <a:avLst/>
          </a:prstGeom>
        </p:spPr>
      </p:pic>
      <p:pic>
        <p:nvPicPr>
          <p:cNvPr id="25" name="Picture 24" descr="Screen Shot 2018-09-06 at 13.50.2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781" y="4911924"/>
            <a:ext cx="1142331" cy="36822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961" y="4778821"/>
            <a:ext cx="1985723" cy="57100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36077" y="1971962"/>
            <a:ext cx="39505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4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en-US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19733" y="1971962"/>
            <a:ext cx="39505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4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59906" y="1971962"/>
            <a:ext cx="39505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4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3</a:t>
            </a:r>
            <a:endParaRPr lang="en-US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88427" y="1971962"/>
            <a:ext cx="39505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4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4</a:t>
            </a:r>
            <a:endParaRPr lang="en-US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54665" y="1971962"/>
            <a:ext cx="39505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4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5</a:t>
            </a:r>
            <a:endParaRPr lang="en-US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037174" y="5425203"/>
            <a:ext cx="1302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EuGene</a:t>
            </a:r>
            <a:r>
              <a:rPr lang="en-US" sz="1600" dirty="0"/>
              <a:t>-EP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13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8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3691467" cy="437801"/>
          </a:xfrm>
        </p:spPr>
        <p:txBody>
          <a:bodyPr/>
          <a:lstStyle/>
          <a:p>
            <a:r>
              <a:rPr lang="en-US" dirty="0"/>
              <a:t>Introduction: </a:t>
            </a:r>
            <a:r>
              <a:rPr lang="en-US" dirty="0" smtClean="0">
                <a:latin typeface="Calibri" charset="0"/>
                <a:ea typeface="MS PGothic" charset="0"/>
              </a:rPr>
              <a:t>Before </a:t>
            </a:r>
            <a:r>
              <a:rPr lang="en-US" dirty="0">
                <a:latin typeface="Calibri" charset="0"/>
                <a:ea typeface="MS PGothic" charset="0"/>
              </a:rPr>
              <a:t>annotation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Get the best assembly! The </a:t>
            </a:r>
            <a:r>
              <a:rPr lang="en-US" sz="2000" dirty="0">
                <a:solidFill>
                  <a:srgbClr val="000000"/>
                </a:solidFill>
                <a:latin typeface="Calibri" charset="0"/>
                <a:ea typeface="MS PGothic" charset="0"/>
              </a:rPr>
              <a:t>quality of the assembly will heavily influence the quality of the annotation</a:t>
            </a:r>
          </a:p>
          <a:p>
            <a:pPr lvl="2">
              <a:lnSpc>
                <a:spcPct val="160000"/>
              </a:lnSpc>
              <a:buFont typeface="Wingdings" charset="2"/>
              <a:buChar char="q"/>
            </a:pPr>
            <a:r>
              <a:rPr lang="en-US" sz="1800" dirty="0">
                <a:solidFill>
                  <a:srgbClr val="000000"/>
                </a:solidFill>
                <a:latin typeface="Calibri" charset="0"/>
                <a:ea typeface="MS PGothic" charset="0"/>
              </a:rPr>
              <a:t>SNP-errors can change start/stop-codons</a:t>
            </a:r>
          </a:p>
          <a:p>
            <a:pPr lvl="2">
              <a:lnSpc>
                <a:spcPct val="160000"/>
              </a:lnSpc>
              <a:buFont typeface="Wingdings" charset="2"/>
              <a:buChar char="q"/>
            </a:pPr>
            <a:r>
              <a:rPr lang="en-US" sz="1800" dirty="0">
                <a:solidFill>
                  <a:srgbClr val="000000"/>
                </a:solidFill>
                <a:latin typeface="Calibri" charset="0"/>
                <a:ea typeface="MS PGothic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 charset="0"/>
                <a:ea typeface="MS PGothic" charset="0"/>
              </a:rPr>
              <a:t>Indels</a:t>
            </a:r>
            <a:r>
              <a:rPr lang="en-US" sz="1800" dirty="0">
                <a:solidFill>
                  <a:srgbClr val="000000"/>
                </a:solidFill>
                <a:latin typeface="Calibri" charset="0"/>
                <a:ea typeface="MS PGothic" charset="0"/>
              </a:rPr>
              <a:t> can cause frame-shifts</a:t>
            </a:r>
          </a:p>
          <a:p>
            <a:pPr lvl="2">
              <a:lnSpc>
                <a:spcPct val="160000"/>
              </a:lnSpc>
              <a:buFont typeface="Wingdings" charset="2"/>
              <a:buChar char="q"/>
            </a:pPr>
            <a:r>
              <a:rPr lang="en-US" sz="1800" dirty="0">
                <a:solidFill>
                  <a:srgbClr val="000000"/>
                </a:solidFill>
                <a:latin typeface="Calibri" charset="0"/>
                <a:ea typeface="MS PGothic" charset="0"/>
              </a:rPr>
              <a:t>High fragmentation could break loci</a:t>
            </a:r>
          </a:p>
          <a:p>
            <a:pPr lvl="2">
              <a:lnSpc>
                <a:spcPct val="160000"/>
              </a:lnSpc>
              <a:buFont typeface="Wingdings" charset="2"/>
              <a:buChar char="q"/>
            </a:pPr>
            <a:r>
              <a:rPr lang="en-US" sz="1800" dirty="0">
                <a:solidFill>
                  <a:srgbClr val="000000"/>
                </a:solidFill>
                <a:latin typeface="Calibri" charset="0"/>
                <a:ea typeface="MS PGothic" charset="0"/>
              </a:rPr>
              <a:t>missing loci cannot be annotated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alibri" charset="0"/>
              <a:ea typeface="MS PGothic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	=</a:t>
            </a:r>
            <a:r>
              <a:rPr lang="en-US" sz="2000" dirty="0">
                <a:solidFill>
                  <a:srgbClr val="000000"/>
                </a:solidFill>
                <a:latin typeface="Calibri" charset="0"/>
                <a:ea typeface="MS PGothic" charset="0"/>
              </a:rPr>
              <a:t>&gt; Annotation tools have difficulties to deal with those </a:t>
            </a:r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problems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alibri" charset="0"/>
              <a:ea typeface="MS PGothic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Freeze the assembly</a:t>
            </a:r>
            <a:r>
              <a:rPr lang="en-US" sz="2000" dirty="0">
                <a:solidFill>
                  <a:srgbClr val="000000"/>
                </a:solidFill>
                <a:latin typeface="Calibri" charset="0"/>
                <a:ea typeface="MS PGothic" charset="0"/>
              </a:rPr>
              <a:t>! </a:t>
            </a:r>
            <a:endParaRPr lang="en-US" sz="2000" dirty="0" smtClean="0">
              <a:solidFill>
                <a:srgbClr val="000000"/>
              </a:solidFill>
              <a:latin typeface="Calibri" charset="0"/>
              <a:ea typeface="MS PGothic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alibri" charset="0"/>
                <a:ea typeface="MS PGothic" charset="0"/>
              </a:rPr>
              <a:t>	</a:t>
            </a:r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=&gt; Updating assembly ~ annotation from scratch</a:t>
            </a:r>
            <a:endParaRPr lang="en-US" sz="2000" dirty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14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76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3733800" cy="437801"/>
          </a:xfrm>
        </p:spPr>
        <p:txBody>
          <a:bodyPr/>
          <a:lstStyle/>
          <a:p>
            <a:r>
              <a:rPr lang="en-US" dirty="0"/>
              <a:t>Introduction: </a:t>
            </a:r>
            <a:r>
              <a:rPr lang="en-US" dirty="0" smtClean="0">
                <a:latin typeface="Calibri" charset="0"/>
                <a:ea typeface="MS PGothic" charset="0"/>
              </a:rPr>
              <a:t>Before </a:t>
            </a:r>
            <a:r>
              <a:rPr lang="en-US" dirty="0">
                <a:latin typeface="Calibri" charset="0"/>
                <a:ea typeface="MS PGothic" charset="0"/>
              </a:rPr>
              <a:t>annotation 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684213" y="1437989"/>
            <a:ext cx="8135937" cy="44722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 algn="ctr">
              <a:buNone/>
            </a:pPr>
            <a:r>
              <a:rPr lang="sv-SE" sz="2400" dirty="0" smtClean="0">
                <a:solidFill>
                  <a:schemeClr val="tx1"/>
                </a:solidFill>
                <a:latin typeface="Calibri" charset="0"/>
                <a:ea typeface="MS PGothic" charset="0"/>
              </a:rPr>
              <a:t>Always check :</a:t>
            </a:r>
            <a:endParaRPr lang="en-US" sz="2400" dirty="0" smtClean="0">
              <a:solidFill>
                <a:schemeClr val="tx1"/>
              </a:solidFill>
              <a:latin typeface="Calibri" charset="0"/>
              <a:ea typeface="MS PGothic" charset="0"/>
            </a:endParaRPr>
          </a:p>
          <a:p>
            <a:endParaRPr lang="en-US" sz="2000" dirty="0" smtClean="0">
              <a:latin typeface="Calibri" charset="0"/>
              <a:ea typeface="MS PGothic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Fragmentation (N50, number of sequences, how many small </a:t>
            </a:r>
            <a:r>
              <a:rPr lang="en-US" sz="2000" dirty="0" err="1" smtClean="0">
                <a:solidFill>
                  <a:srgbClr val="000000"/>
                </a:solidFill>
                <a:latin typeface="Calibri" charset="0"/>
                <a:ea typeface="MS PGothic" charset="0"/>
              </a:rPr>
              <a:t>contigs</a:t>
            </a:r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)</a:t>
            </a:r>
          </a:p>
          <a:p>
            <a:endParaRPr lang="en-US" sz="2000" dirty="0">
              <a:solidFill>
                <a:srgbClr val="000000"/>
              </a:solidFill>
              <a:latin typeface="Calibri" charset="0"/>
              <a:ea typeface="MS PGothic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Sanity of the </a:t>
            </a:r>
            <a:r>
              <a:rPr lang="en-US" sz="2000" dirty="0" err="1" smtClean="0">
                <a:solidFill>
                  <a:srgbClr val="000000"/>
                </a:solidFill>
                <a:latin typeface="Calibri" charset="0"/>
                <a:ea typeface="MS PGothic" charset="0"/>
              </a:rPr>
              <a:t>fasta</a:t>
            </a:r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 file (Ns, IUPAC, lowercase nucleotides)</a:t>
            </a:r>
          </a:p>
          <a:p>
            <a:endParaRPr lang="en-US" sz="2000" dirty="0">
              <a:solidFill>
                <a:srgbClr val="000000"/>
              </a:solidFill>
              <a:latin typeface="Calibri" charset="0"/>
              <a:ea typeface="MS PGothic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Completeness / duplication / fragmentation</a:t>
            </a:r>
          </a:p>
          <a:p>
            <a:endParaRPr lang="en-US" sz="2000" dirty="0" smtClean="0">
              <a:solidFill>
                <a:srgbClr val="000000"/>
              </a:solidFill>
              <a:latin typeface="Calibri" charset="0"/>
              <a:ea typeface="MS PGothic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Presence of Organelles</a:t>
            </a:r>
          </a:p>
          <a:p>
            <a:endParaRPr lang="en-US" sz="2000" dirty="0" smtClean="0">
              <a:solidFill>
                <a:srgbClr val="000000"/>
              </a:solidFill>
              <a:latin typeface="Calibri" charset="0"/>
              <a:ea typeface="MS PGothic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Other (GC content, how distant from other species)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pic>
        <p:nvPicPr>
          <p:cNvPr id="6" name="Picture 2" descr="Screen Shot 2016-04-25 at 14.03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416" y="3474040"/>
            <a:ext cx="2404995" cy="900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15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752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</a:t>
            </a:r>
            <a:r>
              <a:rPr lang="en-US" dirty="0" smtClean="0"/>
              <a:t>BUSCO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1315918"/>
            <a:ext cx="8229600" cy="576262"/>
          </a:xfrm>
          <a:prstGeom prst="rect">
            <a:avLst/>
          </a:prstGeom>
          <a:solidFill>
            <a:srgbClr val="C0504D"/>
          </a:solidFill>
          <a:ln w="38100" cmpd="sng">
            <a:solidFill>
              <a:srgbClr val="F79646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rgbClr val="1365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BUSCO used on assembly and annotation</a:t>
            </a:r>
            <a:endParaRPr lang="en-US" b="1" u="sng" dirty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063731"/>
            <a:ext cx="9144000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Example of output:</a:t>
            </a:r>
          </a:p>
          <a:p>
            <a:endParaRPr lang="en-US" u="sng" dirty="0" smtClean="0"/>
          </a:p>
          <a:p>
            <a:r>
              <a:rPr lang="en-US" dirty="0" smtClean="0">
                <a:latin typeface="Menlo-Regular"/>
              </a:rPr>
              <a:t># </a:t>
            </a:r>
            <a:r>
              <a:rPr lang="en-US" dirty="0">
                <a:latin typeface="Menlo-Regular"/>
              </a:rPr>
              <a:t>BUSCO version is: 3.0.2 </a:t>
            </a:r>
          </a:p>
          <a:p>
            <a:r>
              <a:rPr lang="en-US" dirty="0">
                <a:latin typeface="Menlo-Regular"/>
              </a:rPr>
              <a:t># The lineage dataset is: </a:t>
            </a:r>
            <a:r>
              <a:rPr lang="en-US" b="1" dirty="0">
                <a:latin typeface="Menlo-Regular"/>
              </a:rPr>
              <a:t>fungi_odb9</a:t>
            </a:r>
            <a:r>
              <a:rPr lang="en-US" dirty="0">
                <a:latin typeface="Menlo-Regular"/>
              </a:rPr>
              <a:t> (Creation date: 2016-02-13, number of species: 85, number of BUSCOs: </a:t>
            </a:r>
            <a:r>
              <a:rPr lang="en-US" b="1" dirty="0">
                <a:latin typeface="Menlo-Regular"/>
              </a:rPr>
              <a:t>290</a:t>
            </a:r>
            <a:r>
              <a:rPr lang="en-US" dirty="0">
                <a:latin typeface="Menlo-Regular"/>
              </a:rPr>
              <a:t>)</a:t>
            </a:r>
          </a:p>
          <a:p>
            <a:r>
              <a:rPr lang="en-US" dirty="0" smtClean="0">
                <a:latin typeface="Menlo-Regular"/>
              </a:rPr>
              <a:t>#</a:t>
            </a:r>
          </a:p>
          <a:p>
            <a:r>
              <a:rPr lang="en-US" dirty="0" smtClean="0">
                <a:latin typeface="Menlo-Regular"/>
              </a:rPr>
              <a:t># Summarized benchmarking in BUSCO annotation for file </a:t>
            </a:r>
            <a:r>
              <a:rPr lang="en-US" dirty="0" err="1" smtClean="0">
                <a:latin typeface="Menlo-Regular"/>
              </a:rPr>
              <a:t>genome.fa</a:t>
            </a:r>
            <a:endParaRPr lang="en-US" dirty="0" smtClean="0">
              <a:latin typeface="Menlo-Regular"/>
            </a:endParaRPr>
          </a:p>
          <a:p>
            <a:r>
              <a:rPr lang="en-US" dirty="0" smtClean="0">
                <a:latin typeface="Menlo-Regular"/>
              </a:rPr>
              <a:t># </a:t>
            </a:r>
            <a:r>
              <a:rPr lang="en-US" dirty="0">
                <a:latin typeface="Menlo-Regular"/>
              </a:rPr>
              <a:t>BUSCO was run in mode: </a:t>
            </a:r>
            <a:r>
              <a:rPr lang="en-US" b="1" dirty="0" smtClean="0">
                <a:latin typeface="Menlo-Regular"/>
              </a:rPr>
              <a:t>genome</a:t>
            </a:r>
            <a:endParaRPr lang="en-US" b="1" dirty="0">
              <a:latin typeface="Menlo-Regular"/>
            </a:endParaRPr>
          </a:p>
          <a:p>
            <a:endParaRPr lang="en-US" dirty="0">
              <a:latin typeface="Menlo-Regular"/>
            </a:endParaRPr>
          </a:p>
          <a:p>
            <a:r>
              <a:rPr lang="mr-IN" dirty="0" smtClean="0">
                <a:latin typeface="Menlo-Regular"/>
              </a:rPr>
              <a:t>	</a:t>
            </a:r>
            <a:r>
              <a:rPr lang="mr-IN" b="1" dirty="0" smtClean="0">
                <a:latin typeface="Menlo-Regular"/>
              </a:rPr>
              <a:t>C:98.</a:t>
            </a:r>
            <a:r>
              <a:rPr lang="sv-SE" b="1" dirty="0" smtClean="0">
                <a:latin typeface="Menlo-Regular"/>
              </a:rPr>
              <a:t>6</a:t>
            </a:r>
            <a:r>
              <a:rPr lang="mr-IN" b="1" dirty="0" smtClean="0">
                <a:latin typeface="Menlo-Regular"/>
              </a:rPr>
              <a:t>%</a:t>
            </a:r>
            <a:r>
              <a:rPr lang="sv-SE" dirty="0">
                <a:latin typeface="Menlo-Regular"/>
              </a:rPr>
              <a:t>[</a:t>
            </a:r>
            <a:r>
              <a:rPr lang="mr-IN" dirty="0" smtClean="0">
                <a:latin typeface="Menlo-Regular"/>
              </a:rPr>
              <a:t>S:97.</a:t>
            </a:r>
            <a:r>
              <a:rPr lang="sv-SE" dirty="0" smtClean="0">
                <a:latin typeface="Menlo-Regular"/>
              </a:rPr>
              <a:t>9</a:t>
            </a:r>
            <a:r>
              <a:rPr lang="mr-IN" dirty="0" smtClean="0">
                <a:latin typeface="Menlo-Regular"/>
              </a:rPr>
              <a:t>%,D:0.7%</a:t>
            </a:r>
            <a:r>
              <a:rPr lang="sv-SE" dirty="0" smtClean="0">
                <a:latin typeface="Menlo-Regular"/>
              </a:rPr>
              <a:t>]</a:t>
            </a:r>
            <a:r>
              <a:rPr lang="mr-IN" dirty="0" smtClean="0">
                <a:latin typeface="Menlo-Regular"/>
              </a:rPr>
              <a:t>,F:</a:t>
            </a:r>
            <a:r>
              <a:rPr lang="sv-SE" dirty="0" smtClean="0">
                <a:latin typeface="Menlo-Regular"/>
              </a:rPr>
              <a:t>0</a:t>
            </a:r>
            <a:r>
              <a:rPr lang="mr-IN" dirty="0" smtClean="0">
                <a:latin typeface="Menlo-Regular"/>
              </a:rPr>
              <a:t>.</a:t>
            </a:r>
            <a:r>
              <a:rPr lang="sv-SE" dirty="0" smtClean="0">
                <a:latin typeface="Menlo-Regular"/>
              </a:rPr>
              <a:t>0</a:t>
            </a:r>
            <a:r>
              <a:rPr lang="mr-IN" dirty="0" smtClean="0">
                <a:latin typeface="Menlo-Regular"/>
              </a:rPr>
              <a:t>%,M:</a:t>
            </a:r>
            <a:r>
              <a:rPr lang="sv-SE" dirty="0" smtClean="0">
                <a:latin typeface="Menlo-Regular"/>
              </a:rPr>
              <a:t>1</a:t>
            </a:r>
            <a:r>
              <a:rPr lang="mr-IN" dirty="0" smtClean="0">
                <a:latin typeface="Menlo-Regular"/>
              </a:rPr>
              <a:t>.</a:t>
            </a:r>
            <a:r>
              <a:rPr lang="sv-SE" dirty="0" smtClean="0">
                <a:latin typeface="Menlo-Regular"/>
              </a:rPr>
              <a:t>4</a:t>
            </a:r>
            <a:r>
              <a:rPr lang="mr-IN" dirty="0" smtClean="0">
                <a:latin typeface="Menlo-Regular"/>
              </a:rPr>
              <a:t>%,n:290</a:t>
            </a:r>
          </a:p>
          <a:p>
            <a:endParaRPr lang="mr-IN" dirty="0">
              <a:latin typeface="Menlo-Regular"/>
            </a:endParaRPr>
          </a:p>
          <a:p>
            <a:r>
              <a:rPr lang="en-US" dirty="0">
                <a:latin typeface="Menlo-Regular"/>
              </a:rPr>
              <a:t>	</a:t>
            </a:r>
            <a:r>
              <a:rPr lang="en-US" dirty="0" smtClean="0">
                <a:latin typeface="Menlo-Regular"/>
              </a:rPr>
              <a:t>286</a:t>
            </a:r>
            <a:r>
              <a:rPr lang="en-US" dirty="0">
                <a:latin typeface="Menlo-Regular"/>
              </a:rPr>
              <a:t>	Complete BUSCOs (C)</a:t>
            </a:r>
          </a:p>
          <a:p>
            <a:r>
              <a:rPr lang="en-US" dirty="0">
                <a:latin typeface="Menlo-Regular"/>
              </a:rPr>
              <a:t>	</a:t>
            </a:r>
            <a:r>
              <a:rPr lang="en-US" dirty="0" smtClean="0">
                <a:latin typeface="Menlo-Regular"/>
              </a:rPr>
              <a:t>284</a:t>
            </a:r>
            <a:r>
              <a:rPr lang="en-US" dirty="0">
                <a:latin typeface="Menlo-Regular"/>
              </a:rPr>
              <a:t>	Complete and single-copy BUSCOs (S)</a:t>
            </a:r>
          </a:p>
          <a:p>
            <a:r>
              <a:rPr lang="en-US" dirty="0">
                <a:latin typeface="Menlo-Regular"/>
              </a:rPr>
              <a:t>	2	Complete and duplicated BUSCOs (D)</a:t>
            </a:r>
          </a:p>
          <a:p>
            <a:r>
              <a:rPr lang="en-US" dirty="0">
                <a:latin typeface="Menlo-Regular"/>
              </a:rPr>
              <a:t>	</a:t>
            </a:r>
            <a:r>
              <a:rPr lang="en-US" dirty="0" smtClean="0">
                <a:latin typeface="Menlo-Regular"/>
              </a:rPr>
              <a:t>0</a:t>
            </a:r>
            <a:r>
              <a:rPr lang="en-US" dirty="0">
                <a:latin typeface="Menlo-Regular"/>
              </a:rPr>
              <a:t>	Fragmented BUSCOs (F)</a:t>
            </a:r>
          </a:p>
          <a:p>
            <a:r>
              <a:rPr lang="en-US" dirty="0" smtClean="0">
                <a:latin typeface="Menlo-Regular"/>
              </a:rPr>
              <a:t>	</a:t>
            </a:r>
            <a:r>
              <a:rPr lang="en-US" b="1" dirty="0" smtClean="0">
                <a:latin typeface="Menlo-Regular"/>
              </a:rPr>
              <a:t>4</a:t>
            </a:r>
            <a:r>
              <a:rPr lang="en-US" b="1" dirty="0">
                <a:latin typeface="Menlo-Regular"/>
              </a:rPr>
              <a:t>	Missing BUSCOs (M)</a:t>
            </a:r>
          </a:p>
          <a:p>
            <a:r>
              <a:rPr lang="en-US" dirty="0">
                <a:latin typeface="Menlo-Regular"/>
              </a:rPr>
              <a:t>	290	Total BUSCO groups searched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16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26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1557803"/>
            <a:ext cx="9144000" cy="43780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Structural annotation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r>
              <a:rPr lang="sv-SE" dirty="0" err="1">
                <a:latin typeface="Calibri" charset="0"/>
                <a:ea typeface="MS PGothic" charset="0"/>
              </a:rPr>
              <a:t>Find</a:t>
            </a:r>
            <a:r>
              <a:rPr lang="sv-SE" dirty="0">
                <a:latin typeface="Calibri" charset="0"/>
                <a:ea typeface="MS PGothic" charset="0"/>
              </a:rPr>
              <a:t> </a:t>
            </a:r>
            <a:r>
              <a:rPr lang="sv-SE" dirty="0" err="1">
                <a:latin typeface="Calibri" charset="0"/>
                <a:ea typeface="MS PGothic" charset="0"/>
              </a:rPr>
              <a:t>out</a:t>
            </a:r>
            <a:r>
              <a:rPr lang="sv-SE" dirty="0">
                <a:latin typeface="Calibri" charset="0"/>
                <a:ea typeface="MS PGothic" charset="0"/>
              </a:rPr>
              <a:t> </a:t>
            </a:r>
            <a:r>
              <a:rPr lang="sv-SE" dirty="0" err="1">
                <a:latin typeface="Calibri" charset="0"/>
                <a:ea typeface="MS PGothic" charset="0"/>
              </a:rPr>
              <a:t>where</a:t>
            </a:r>
            <a:r>
              <a:rPr lang="sv-SE" dirty="0">
                <a:latin typeface="Calibri" charset="0"/>
                <a:ea typeface="MS PGothic" charset="0"/>
              </a:rPr>
              <a:t> the regions </a:t>
            </a:r>
            <a:r>
              <a:rPr lang="sv-SE" dirty="0" err="1">
                <a:latin typeface="Calibri" charset="0"/>
                <a:ea typeface="MS PGothic" charset="0"/>
              </a:rPr>
              <a:t>of</a:t>
            </a:r>
            <a:r>
              <a:rPr lang="sv-SE" dirty="0">
                <a:latin typeface="Calibri" charset="0"/>
                <a:ea typeface="MS PGothic" charset="0"/>
              </a:rPr>
              <a:t> </a:t>
            </a:r>
            <a:r>
              <a:rPr lang="sv-SE" dirty="0" err="1">
                <a:latin typeface="Calibri" charset="0"/>
                <a:ea typeface="MS PGothic" charset="0"/>
              </a:rPr>
              <a:t>interest</a:t>
            </a:r>
            <a:r>
              <a:rPr lang="sv-SE" dirty="0">
                <a:latin typeface="Calibri" charset="0"/>
                <a:ea typeface="MS PGothic" charset="0"/>
              </a:rPr>
              <a:t> (</a:t>
            </a:r>
            <a:r>
              <a:rPr lang="sv-SE" dirty="0" err="1">
                <a:latin typeface="Calibri" charset="0"/>
                <a:ea typeface="MS PGothic" charset="0"/>
              </a:rPr>
              <a:t>usually</a:t>
            </a:r>
            <a:r>
              <a:rPr lang="sv-SE" dirty="0">
                <a:latin typeface="Calibri" charset="0"/>
                <a:ea typeface="MS PGothic" charset="0"/>
              </a:rPr>
              <a:t> genes) </a:t>
            </a:r>
            <a:r>
              <a:rPr lang="sv-SE" dirty="0" err="1">
                <a:latin typeface="Calibri" charset="0"/>
                <a:ea typeface="MS PGothic" charset="0"/>
              </a:rPr>
              <a:t>are</a:t>
            </a:r>
            <a:r>
              <a:rPr lang="sv-SE" dirty="0">
                <a:latin typeface="Calibri" charset="0"/>
                <a:ea typeface="MS PGothic" charset="0"/>
              </a:rPr>
              <a:t> in the </a:t>
            </a:r>
            <a:r>
              <a:rPr lang="sv-SE" dirty="0" err="1">
                <a:latin typeface="Calibri" charset="0"/>
                <a:ea typeface="MS PGothic" charset="0"/>
              </a:rPr>
              <a:t>sequence</a:t>
            </a:r>
            <a:r>
              <a:rPr lang="sv-SE" dirty="0">
                <a:latin typeface="Calibri" charset="0"/>
                <a:ea typeface="MS PGothic" charset="0"/>
              </a:rPr>
              <a:t> data and </a:t>
            </a:r>
            <a:r>
              <a:rPr lang="sv-SE" dirty="0" err="1">
                <a:latin typeface="Calibri" charset="0"/>
                <a:ea typeface="MS PGothic" charset="0"/>
              </a:rPr>
              <a:t>what</a:t>
            </a:r>
            <a:r>
              <a:rPr lang="sv-SE" dirty="0">
                <a:latin typeface="Calibri" charset="0"/>
                <a:ea typeface="MS PGothic" charset="0"/>
              </a:rPr>
              <a:t> </a:t>
            </a:r>
            <a:r>
              <a:rPr lang="sv-SE" dirty="0" err="1">
                <a:latin typeface="Calibri" charset="0"/>
                <a:ea typeface="MS PGothic" charset="0"/>
              </a:rPr>
              <a:t>they</a:t>
            </a:r>
            <a:r>
              <a:rPr lang="sv-SE" dirty="0">
                <a:latin typeface="Calibri" charset="0"/>
                <a:ea typeface="MS PGothic" charset="0"/>
              </a:rPr>
              <a:t> look like. </a:t>
            </a:r>
          </a:p>
          <a:p>
            <a:r>
              <a:rPr lang="sv-SE" dirty="0">
                <a:latin typeface="Calibri" charset="0"/>
                <a:ea typeface="MS PGothic" charset="0"/>
              </a:rPr>
              <a:t>=&gt; </a:t>
            </a:r>
            <a:r>
              <a:rPr lang="sv-SE" b="1" dirty="0"/>
              <a:t>Gene </a:t>
            </a:r>
            <a:r>
              <a:rPr lang="sv-SE" b="1" dirty="0" err="1"/>
              <a:t>prediction</a:t>
            </a:r>
            <a:r>
              <a:rPr lang="sv-SE" b="1" dirty="0"/>
              <a:t> </a:t>
            </a:r>
            <a:r>
              <a:rPr lang="sv-SE" dirty="0"/>
              <a:t>/ </a:t>
            </a:r>
            <a:r>
              <a:rPr lang="sv-SE" b="1" dirty="0"/>
              <a:t>Gene </a:t>
            </a:r>
            <a:r>
              <a:rPr lang="sv-SE" b="1" dirty="0" err="1"/>
              <a:t>Finding</a:t>
            </a:r>
            <a:endParaRPr lang="sv-SE" dirty="0"/>
          </a:p>
          <a:p>
            <a:endParaRPr lang="en-US" sz="32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3917244" cy="437801"/>
          </a:xfrm>
        </p:spPr>
        <p:txBody>
          <a:bodyPr/>
          <a:lstStyle/>
          <a:p>
            <a:r>
              <a:rPr lang="en-US" dirty="0"/>
              <a:t>Introduction: </a:t>
            </a:r>
            <a:r>
              <a:rPr lang="en-US" dirty="0" smtClean="0"/>
              <a:t>Structural annotation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17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41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4187825" cy="437801"/>
          </a:xfrm>
        </p:spPr>
        <p:txBody>
          <a:bodyPr/>
          <a:lstStyle/>
          <a:p>
            <a:r>
              <a:rPr lang="en-US" dirty="0"/>
              <a:t>Introduction: Structural annotation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Experimental </a:t>
            </a:r>
            <a:r>
              <a:rPr lang="en-US" sz="1900" dirty="0"/>
              <a:t>(ESTs, </a:t>
            </a:r>
            <a:r>
              <a:rPr lang="en-US" sz="1900" dirty="0" err="1"/>
              <a:t>cDNAs</a:t>
            </a:r>
            <a:r>
              <a:rPr lang="en-US" sz="1900" dirty="0"/>
              <a:t>, RNA-</a:t>
            </a:r>
            <a:r>
              <a:rPr lang="en-US" sz="1900" dirty="0" err="1"/>
              <a:t>seq</a:t>
            </a:r>
            <a:r>
              <a:rPr lang="en-US" sz="1900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Isolate and clone cognate transcripts (as </a:t>
            </a:r>
            <a:r>
              <a:rPr lang="en-US" dirty="0" err="1"/>
              <a:t>cDNA</a:t>
            </a:r>
            <a:r>
              <a:rPr lang="en-US" dirty="0"/>
              <a:t>) sequence them and compare </a:t>
            </a:r>
            <a:r>
              <a:rPr lang="en-US" dirty="0" err="1"/>
              <a:t>cDNA</a:t>
            </a:r>
            <a:r>
              <a:rPr lang="en-US" dirty="0"/>
              <a:t> with genomic DNA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=&gt; It’s the ONLY secure method but: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Cloning is time consuming. </a:t>
            </a:r>
          </a:p>
          <a:p>
            <a:r>
              <a:rPr lang="en-US" dirty="0"/>
              <a:t>Lowly expressed genes are difficult to detect. </a:t>
            </a:r>
          </a:p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Predictive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intrinsic / </a:t>
            </a:r>
            <a:r>
              <a:rPr lang="en-US" i="1" dirty="0" err="1"/>
              <a:t>ab</a:t>
            </a:r>
            <a:r>
              <a:rPr lang="en-US" i="1" dirty="0"/>
              <a:t> initio</a:t>
            </a:r>
            <a:br>
              <a:rPr lang="en-US" i="1" dirty="0"/>
            </a:br>
            <a:endParaRPr lang="en-US" i="1" dirty="0"/>
          </a:p>
          <a:p>
            <a:r>
              <a:rPr lang="en-US" dirty="0" smtClean="0"/>
              <a:t>Extrinsic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Hybrid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18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819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3889022" cy="437801"/>
          </a:xfrm>
        </p:spPr>
        <p:txBody>
          <a:bodyPr/>
          <a:lstStyle/>
          <a:p>
            <a:r>
              <a:rPr lang="en-US" dirty="0"/>
              <a:t>Introduction: </a:t>
            </a:r>
            <a:r>
              <a:rPr lang="en-US" dirty="0" smtClean="0"/>
              <a:t>Predictive </a:t>
            </a:r>
            <a:r>
              <a:rPr lang="en-US" dirty="0"/>
              <a:t>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39347"/>
            <a:ext cx="8229600" cy="4411848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Calibri" charset="0"/>
                <a:ea typeface="MS PGothic" charset="0"/>
              </a:rPr>
              <a:t>Repeatmodeler</a:t>
            </a:r>
            <a:r>
              <a:rPr lang="en-US" sz="2400" dirty="0">
                <a:latin typeface="Calibri" charset="0"/>
                <a:ea typeface="MS PGothic" charset="0"/>
              </a:rPr>
              <a:t> to find new repeats</a:t>
            </a:r>
          </a:p>
          <a:p>
            <a:pPr lvl="1"/>
            <a:r>
              <a:rPr lang="en-US" sz="2400" dirty="0">
                <a:latin typeface="Calibri" charset="0"/>
                <a:ea typeface="MS PGothic" charset="0"/>
                <a:hlinkClick r:id="rId2"/>
              </a:rPr>
              <a:t>http://www.repeatmasker.org/RepeatModeler/</a:t>
            </a:r>
            <a:endParaRPr lang="en-US" sz="2400" dirty="0">
              <a:latin typeface="Calibri" charset="0"/>
              <a:ea typeface="MS PGothic" charset="0"/>
            </a:endParaRPr>
          </a:p>
          <a:p>
            <a:pPr lvl="1"/>
            <a:endParaRPr lang="en-US" sz="2400" dirty="0">
              <a:latin typeface="Calibri" charset="0"/>
              <a:ea typeface="MS PGothic" charset="0"/>
            </a:endParaRPr>
          </a:p>
          <a:p>
            <a:r>
              <a:rPr lang="en-US" sz="2400" dirty="0" err="1">
                <a:latin typeface="Calibri" charset="0"/>
                <a:ea typeface="MS PGothic" charset="0"/>
              </a:rPr>
              <a:t>Repeatmasker</a:t>
            </a:r>
            <a:r>
              <a:rPr lang="en-US" sz="2400" dirty="0">
                <a:latin typeface="Calibri" charset="0"/>
                <a:ea typeface="MS PGothic" charset="0"/>
              </a:rPr>
              <a:t> to mask known repeats</a:t>
            </a:r>
          </a:p>
          <a:p>
            <a:pPr lvl="1"/>
            <a:r>
              <a:rPr lang="en-US" sz="2400" dirty="0">
                <a:latin typeface="Calibri" charset="0"/>
                <a:ea typeface="MS PGothic" charset="0"/>
                <a:hlinkClick r:id="rId3"/>
              </a:rPr>
              <a:t>http://www.repeatmasker.org</a:t>
            </a:r>
            <a:endParaRPr lang="en-US" sz="2400" dirty="0">
              <a:latin typeface="Calibri" charset="0"/>
              <a:ea typeface="MS PGothic" charset="0"/>
            </a:endParaRPr>
          </a:p>
          <a:p>
            <a:pPr lvl="1"/>
            <a:endParaRPr lang="en-US" sz="2400" dirty="0">
              <a:latin typeface="Calibri" charset="0"/>
              <a:ea typeface="MS PGothic" charset="0"/>
            </a:endParaRPr>
          </a:p>
          <a:p>
            <a:pPr marL="457200" lvl="1" indent="0">
              <a:buNone/>
            </a:pPr>
            <a:r>
              <a:rPr lang="en-US" sz="2400" dirty="0" smtClean="0">
                <a:latin typeface="Calibri" charset="0"/>
                <a:ea typeface="MS PGothic" charset="0"/>
              </a:rPr>
              <a:t>	+ </a:t>
            </a:r>
            <a:r>
              <a:rPr lang="en-US" sz="2400" dirty="0">
                <a:latin typeface="Calibri" charset="0"/>
                <a:ea typeface="MS PGothic" charset="0"/>
              </a:rPr>
              <a:t>Save time </a:t>
            </a:r>
          </a:p>
          <a:p>
            <a:pPr marL="457200" lvl="1" indent="0">
              <a:buNone/>
            </a:pPr>
            <a:r>
              <a:rPr lang="en-US" sz="2400" dirty="0" smtClean="0">
                <a:latin typeface="Calibri" charset="0"/>
                <a:ea typeface="MS PGothic" charset="0"/>
              </a:rPr>
              <a:t>	+ </a:t>
            </a:r>
            <a:r>
              <a:rPr lang="en-US" sz="2400" dirty="0">
                <a:latin typeface="Calibri" charset="0"/>
                <a:ea typeface="MS PGothic" charset="0"/>
              </a:rPr>
              <a:t>Increase quality of the </a:t>
            </a:r>
            <a:r>
              <a:rPr lang="en-US" sz="2400" dirty="0" smtClean="0">
                <a:latin typeface="Calibri" charset="0"/>
                <a:ea typeface="MS PGothic" charset="0"/>
              </a:rPr>
              <a:t>gene coding annotation</a:t>
            </a:r>
            <a:endParaRPr lang="en-US" sz="2400" dirty="0">
              <a:latin typeface="Calibri" charset="0"/>
              <a:ea typeface="MS PGothic" charset="0"/>
            </a:endParaRPr>
          </a:p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418351"/>
            <a:ext cx="9224421" cy="43780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First of all: Repeat Masking</a:t>
            </a:r>
            <a:r>
              <a:rPr lang="en-US" sz="1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/>
            </a:r>
            <a:br>
              <a:rPr lang="en-US" sz="1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19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441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﻿Contents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400" dirty="0" smtClean="0"/>
              <a:t>1. Introduction</a:t>
            </a:r>
          </a:p>
          <a:p>
            <a:pPr marL="457200" lvl="1" indent="0">
              <a:buNone/>
            </a:pPr>
            <a:r>
              <a:rPr lang="en-US" sz="2400" dirty="0" smtClean="0"/>
              <a:t>2. Methods</a:t>
            </a:r>
          </a:p>
          <a:p>
            <a:pPr marL="914400" lvl="2" indent="0">
              <a:buNone/>
            </a:pPr>
            <a:r>
              <a:rPr lang="en-US" sz="2400" dirty="0" smtClean="0"/>
              <a:t>2.1	Intrinsic </a:t>
            </a:r>
            <a:r>
              <a:rPr lang="en-US" sz="2400" dirty="0"/>
              <a:t>/ </a:t>
            </a:r>
            <a:r>
              <a:rPr lang="en-US" sz="2400" i="1" dirty="0" err="1"/>
              <a:t>ab</a:t>
            </a:r>
            <a:r>
              <a:rPr lang="en-US" sz="2400" i="1" dirty="0"/>
              <a:t> </a:t>
            </a:r>
            <a:r>
              <a:rPr lang="en-US" sz="2400" i="1" dirty="0" smtClean="0"/>
              <a:t>initio</a:t>
            </a:r>
          </a:p>
          <a:p>
            <a:pPr marL="914400" lvl="2" indent="0">
              <a:buNone/>
            </a:pPr>
            <a:r>
              <a:rPr lang="en-US" sz="2400" i="1" dirty="0" smtClean="0"/>
              <a:t>2.2	</a:t>
            </a:r>
            <a:r>
              <a:rPr lang="en-US" sz="2400" dirty="0" smtClean="0"/>
              <a:t>Extrinsic / similarity-based</a:t>
            </a:r>
            <a:endParaRPr lang="en-US" sz="2400" dirty="0"/>
          </a:p>
          <a:p>
            <a:pPr marL="914400" lvl="2" indent="0">
              <a:buNone/>
            </a:pPr>
            <a:r>
              <a:rPr lang="en-US" sz="2400" dirty="0" smtClean="0"/>
              <a:t>2.3	Hybrid : </a:t>
            </a:r>
            <a:r>
              <a:rPr lang="en-US" sz="2400" i="1" dirty="0" err="1"/>
              <a:t>Ab</a:t>
            </a:r>
            <a:r>
              <a:rPr lang="en-US" sz="2400" i="1" dirty="0"/>
              <a:t> initio </a:t>
            </a:r>
            <a:r>
              <a:rPr lang="en-US" sz="2400" dirty="0"/>
              <a:t>evidence-</a:t>
            </a:r>
            <a:r>
              <a:rPr lang="en-US" sz="2400" dirty="0" smtClean="0"/>
              <a:t>driven</a:t>
            </a:r>
          </a:p>
          <a:p>
            <a:pPr marL="914400" lvl="2" indent="0">
              <a:buNone/>
            </a:pPr>
            <a:r>
              <a:rPr lang="en-US" sz="2400" dirty="0" smtClean="0"/>
              <a:t>2.4	combiner / chooser</a:t>
            </a:r>
          </a:p>
          <a:p>
            <a:pPr marL="914400" lvl="2" indent="0">
              <a:buNone/>
            </a:pPr>
            <a:r>
              <a:rPr lang="en-US" sz="2400" dirty="0" smtClean="0"/>
              <a:t>2.5</a:t>
            </a:r>
            <a:r>
              <a:rPr lang="en-US" sz="2400" dirty="0"/>
              <a:t>	</a:t>
            </a:r>
            <a:r>
              <a:rPr lang="en-US" sz="2400" dirty="0" smtClean="0"/>
              <a:t>pipeline</a:t>
            </a:r>
          </a:p>
          <a:p>
            <a:pPr marL="514350" lvl="1" indent="0">
              <a:buNone/>
            </a:pPr>
            <a:r>
              <a:rPr lang="en-US" sz="2400" dirty="0" smtClean="0"/>
              <a:t>3. Annotation assessment</a:t>
            </a:r>
          </a:p>
          <a:p>
            <a:pPr marL="514350" lvl="1" indent="0">
              <a:buNone/>
            </a:pPr>
            <a:r>
              <a:rPr lang="en-US" sz="2400" dirty="0" smtClean="0"/>
              <a:t>4. </a:t>
            </a:r>
            <a:r>
              <a:rPr lang="en-US" sz="2400" i="1" dirty="0"/>
              <a:t>To resume / Closing </a:t>
            </a:r>
            <a:r>
              <a:rPr lang="en-US" sz="2400" i="1" dirty="0" smtClean="0"/>
              <a:t>remarks</a:t>
            </a:r>
            <a:endParaRPr lang="en-US" sz="2400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2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15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3838575" cy="437801"/>
          </a:xfrm>
        </p:spPr>
        <p:txBody>
          <a:bodyPr/>
          <a:lstStyle/>
          <a:p>
            <a:r>
              <a:rPr lang="en-US" dirty="0"/>
              <a:t>Introduction: </a:t>
            </a:r>
            <a:r>
              <a:rPr lang="en-US" dirty="0" smtClean="0"/>
              <a:t>Predictive </a:t>
            </a:r>
            <a:r>
              <a:rPr lang="en-US" dirty="0"/>
              <a:t>methods </a:t>
            </a:r>
            <a:endParaRPr lang="en-US" dirty="0">
              <a:effectLst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2506636" y="2747739"/>
            <a:ext cx="2464168" cy="111731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solidFill>
                  <a:srgbClr val="74B333"/>
                </a:solidFill>
                <a:latin typeface="Calibri" charset="0"/>
                <a:ea typeface="MS PGothic" charset="0"/>
              </a:rPr>
              <a:t>Known amino acid sequences from other organisms</a:t>
            </a:r>
          </a:p>
          <a:p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4994348" y="2747739"/>
            <a:ext cx="2181931" cy="99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74B3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alibri" charset="0"/>
                <a:ea typeface="MS PGothic" charset="0"/>
              </a:rPr>
              <a:t>Assembled from RNA-</a:t>
            </a:r>
            <a:r>
              <a:rPr lang="en-US" dirty="0" err="1" smtClean="0">
                <a:latin typeface="Calibri" charset="0"/>
                <a:ea typeface="MS PGothic" charset="0"/>
              </a:rPr>
              <a:t>seq</a:t>
            </a:r>
            <a:r>
              <a:rPr lang="en-US" dirty="0" smtClean="0">
                <a:latin typeface="Calibri" charset="0"/>
                <a:ea typeface="MS PGothic" charset="0"/>
              </a:rPr>
              <a:t> or downloaded ESTs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13592" y="2212094"/>
            <a:ext cx="1212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dirty="0"/>
              <a:t>Proteins</a:t>
            </a: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5307907" y="2200052"/>
            <a:ext cx="1539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dirty="0"/>
              <a:t>Transcripts</a:t>
            </a: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124" y="4211125"/>
            <a:ext cx="192722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848972" y="2200349"/>
            <a:ext cx="388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nb-NO" dirty="0"/>
              <a:t>Ø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" t="9258" r="4568"/>
          <a:stretch/>
        </p:blipFill>
        <p:spPr>
          <a:xfrm>
            <a:off x="89872" y="4370538"/>
            <a:ext cx="2191119" cy="1562586"/>
          </a:xfrm>
          <a:prstGeom prst="rect">
            <a:avLst/>
          </a:prstGeom>
        </p:spPr>
      </p:pic>
      <p:pic>
        <p:nvPicPr>
          <p:cNvPr id="13" name="Picture 12" descr="Transcription+The+new+mRNA+molecule+is+formed+by+incorporating+nucleotides+that+are+complementary+to+the+template+strand.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" t="29979" r="4536"/>
          <a:stretch/>
        </p:blipFill>
        <p:spPr>
          <a:xfrm>
            <a:off x="5041579" y="4211126"/>
            <a:ext cx="2206198" cy="1605208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2506636" y="1280727"/>
            <a:ext cx="58488" cy="49465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30934" y="1280727"/>
            <a:ext cx="202267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Intrinsic / </a:t>
            </a:r>
            <a:r>
              <a:rPr lang="en-US" dirty="0"/>
              <a:t> </a:t>
            </a:r>
            <a:r>
              <a:rPr lang="en-US" i="1" dirty="0" err="1"/>
              <a:t>Ab</a:t>
            </a:r>
            <a:r>
              <a:rPr lang="en-US" i="1" dirty="0"/>
              <a:t>-initio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115051" y="1280727"/>
            <a:ext cx="97026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xtrinsic 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43370" y="1763068"/>
            <a:ext cx="76953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26844" y="2747739"/>
            <a:ext cx="2464169" cy="111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74B3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of information/features from the sequence itself </a:t>
            </a:r>
          </a:p>
          <a:p>
            <a:pPr marL="0" indent="0">
              <a:buNone/>
            </a:pP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20</a:t>
            </a:fld>
            <a:r>
              <a:rPr lang="en-US" smtClean="0"/>
              <a:t>/70</a:t>
            </a:r>
            <a:endParaRPr lang="en-US" dirty="0"/>
          </a:p>
        </p:txBody>
      </p:sp>
      <p:sp>
        <p:nvSpPr>
          <p:cNvPr id="18" name="TextBox 5"/>
          <p:cNvSpPr txBox="1">
            <a:spLocks noChangeArrowheads="1"/>
          </p:cNvSpPr>
          <p:nvPr/>
        </p:nvSpPr>
        <p:spPr bwMode="auto">
          <a:xfrm>
            <a:off x="7651070" y="2205336"/>
            <a:ext cx="13753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dirty="0" smtClean="0"/>
              <a:t>Genomes</a:t>
            </a:r>
            <a:endParaRPr lang="en-US" dirty="0"/>
          </a:p>
        </p:txBody>
      </p:sp>
      <p:pic>
        <p:nvPicPr>
          <p:cNvPr id="4" name="Picture 3" descr="wga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9" t="6297" r="37421" b="17395"/>
          <a:stretch/>
        </p:blipFill>
        <p:spPr>
          <a:xfrm>
            <a:off x="7803529" y="3739444"/>
            <a:ext cx="1070427" cy="2715015"/>
          </a:xfrm>
          <a:prstGeom prst="rect">
            <a:avLst/>
          </a:prstGeom>
        </p:spPr>
      </p:pic>
      <p:sp>
        <p:nvSpPr>
          <p:cNvPr id="19" name="Content Placeholder 3"/>
          <p:cNvSpPr txBox="1">
            <a:spLocks/>
          </p:cNvSpPr>
          <p:nvPr/>
        </p:nvSpPr>
        <p:spPr bwMode="auto">
          <a:xfrm>
            <a:off x="7247777" y="2747739"/>
            <a:ext cx="2181931" cy="99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74B3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alibri" charset="0"/>
                <a:ea typeface="MS PGothic" charset="0"/>
              </a:rPr>
              <a:t>Close relative genomes</a:t>
            </a:r>
            <a:endParaRPr lang="en-US" dirty="0">
              <a:latin typeface="Calibri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107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65119" y="5864584"/>
            <a:ext cx="4613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Using a probabilistic models to predict features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324433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2.1 Intrinsic </a:t>
            </a:r>
            <a:r>
              <a:rPr lang="en-US" sz="3600" b="1" dirty="0"/>
              <a:t>/ </a:t>
            </a:r>
            <a:r>
              <a:rPr lang="en-US" sz="3600" b="1" i="1" dirty="0" err="1"/>
              <a:t>ab</a:t>
            </a:r>
            <a:r>
              <a:rPr lang="en-US" sz="3600" b="1" i="1" dirty="0"/>
              <a:t> initio</a:t>
            </a:r>
            <a:endParaRPr lang="en-US" sz="36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21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81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/ </a:t>
            </a:r>
            <a:r>
              <a:rPr lang="en-US" i="1" dirty="0" err="1"/>
              <a:t>ab</a:t>
            </a:r>
            <a:r>
              <a:rPr lang="en-US" i="1" dirty="0"/>
              <a:t> initio</a:t>
            </a:r>
            <a:br>
              <a:rPr lang="en-US" i="1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Bacterial gene </a:t>
            </a:r>
            <a:r>
              <a:rPr lang="en-US" dirty="0" smtClean="0"/>
              <a:t>prediction</a:t>
            </a:r>
          </a:p>
          <a:p>
            <a:pPr marL="457200" lvl="1" indent="0">
              <a:buNone/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- Short </a:t>
            </a:r>
            <a:r>
              <a:rPr lang="en-US" dirty="0" err="1">
                <a:solidFill>
                  <a:srgbClr val="000000"/>
                </a:solidFill>
              </a:rPr>
              <a:t>intergenic</a:t>
            </a:r>
            <a:r>
              <a:rPr lang="en-US" dirty="0">
                <a:solidFill>
                  <a:srgbClr val="000000"/>
                </a:solidFill>
              </a:rPr>
              <a:t> regions 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	- </a:t>
            </a:r>
            <a:r>
              <a:rPr lang="en-US" dirty="0">
                <a:solidFill>
                  <a:srgbClr val="000000"/>
                </a:solidFill>
              </a:rPr>
              <a:t>Uninterrupted ORFs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No intron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- </a:t>
            </a:r>
            <a:r>
              <a:rPr lang="en-US" dirty="0">
                <a:solidFill>
                  <a:srgbClr val="000000"/>
                </a:solidFill>
              </a:rPr>
              <a:t>Very conserved </a:t>
            </a:r>
            <a:r>
              <a:rPr lang="en-US" dirty="0" smtClean="0">
                <a:solidFill>
                  <a:srgbClr val="000000"/>
                </a:solidFill>
              </a:rPr>
              <a:t>signals</a:t>
            </a:r>
            <a:endParaRPr lang="en-US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>
              <a:buFont typeface="Symbol" charset="0"/>
              <a:buChar char=""/>
            </a:pPr>
            <a:r>
              <a:rPr lang="en-US" sz="1800" dirty="0" smtClean="0"/>
              <a:t>easy problem: Accuracy &gt; 90%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Screenshot 2019-06-28 at 13.10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1355"/>
            <a:ext cx="9144000" cy="17067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22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20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/ </a:t>
            </a:r>
            <a:r>
              <a:rPr lang="en-US" i="1" dirty="0" err="1"/>
              <a:t>ab</a:t>
            </a:r>
            <a:r>
              <a:rPr lang="en-US" i="1" dirty="0"/>
              <a:t> initio</a:t>
            </a:r>
            <a:br>
              <a:rPr lang="en-US" i="1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60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Eukaryotic </a:t>
            </a:r>
            <a:r>
              <a:rPr lang="en-US" dirty="0" smtClean="0"/>
              <a:t>gene prediction</a:t>
            </a:r>
          </a:p>
          <a:p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	- Presence of intron =&gt; structures </a:t>
            </a:r>
            <a:r>
              <a:rPr lang="en-US" dirty="0">
                <a:solidFill>
                  <a:srgbClr val="000000"/>
                </a:solidFill>
              </a:rPr>
              <a:t>Differ 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- Isoforms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- New </a:t>
            </a:r>
            <a:r>
              <a:rPr lang="en-US" dirty="0" smtClean="0">
                <a:solidFill>
                  <a:srgbClr val="000000"/>
                </a:solidFill>
              </a:rPr>
              <a:t>features (e.g. </a:t>
            </a:r>
            <a:r>
              <a:rPr lang="en-US" dirty="0" err="1" smtClean="0">
                <a:solidFill>
                  <a:srgbClr val="000000"/>
                </a:solidFill>
              </a:rPr>
              <a:t>lncRNAs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>
              <a:buFont typeface="Symbol" charset="0"/>
              <a:buChar char=""/>
            </a:pP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5">
              <a:buFont typeface="Symbol" charset="0"/>
              <a:buChar char=""/>
            </a:pPr>
            <a:r>
              <a:rPr lang="en-US" sz="2200" dirty="0" smtClean="0"/>
              <a:t> Hard problem: Accuracy &lt; </a:t>
            </a:r>
            <a:r>
              <a:rPr lang="en-US" sz="2200" dirty="0"/>
              <a:t>7</a:t>
            </a:r>
            <a:r>
              <a:rPr lang="en-US" sz="2200" dirty="0" smtClean="0"/>
              <a:t>0%</a:t>
            </a:r>
          </a:p>
          <a:p>
            <a:pPr lvl="5">
              <a:buFont typeface="Symbol" charset="0"/>
              <a:buChar char=""/>
            </a:pPr>
            <a:r>
              <a:rPr lang="en-US" sz="2400" b="1" dirty="0" smtClean="0"/>
              <a:t> Requires </a:t>
            </a:r>
            <a:r>
              <a:rPr lang="en-US" sz="2400" b="1" dirty="0"/>
              <a:t>training </a:t>
            </a:r>
            <a:endParaRPr lang="en-US" sz="2200" b="1" dirty="0" smtClean="0"/>
          </a:p>
        </p:txBody>
      </p:sp>
      <p:pic>
        <p:nvPicPr>
          <p:cNvPr id="7" name="Picture 6" descr="Screenshot 2019-06-28 at 13.14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379" y="2983010"/>
            <a:ext cx="5439402" cy="27574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23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09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/ </a:t>
            </a:r>
            <a:r>
              <a:rPr lang="en-US" i="1" dirty="0" err="1"/>
              <a:t>ab</a:t>
            </a:r>
            <a:r>
              <a:rPr lang="en-US" i="1" dirty="0"/>
              <a:t> initio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35646"/>
            <a:ext cx="4040188" cy="639762"/>
          </a:xfrm>
        </p:spPr>
        <p:txBody>
          <a:bodyPr>
            <a:normAutofit fontScale="55000" lnSpcReduction="20000"/>
          </a:bodyPr>
          <a:lstStyle/>
          <a:p>
            <a:r>
              <a:rPr lang="en-US" sz="4400" dirty="0"/>
              <a:t>gene </a:t>
            </a:r>
            <a:r>
              <a:rPr lang="en-US" sz="4400" dirty="0" smtClean="0"/>
              <a:t>content</a:t>
            </a:r>
          </a:p>
          <a:p>
            <a:r>
              <a:rPr lang="en-US" dirty="0"/>
              <a:t>(statistical properties of protein-coding sequence 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75407"/>
            <a:ext cx="4040188" cy="3256377"/>
          </a:xfrm>
        </p:spPr>
        <p:txBody>
          <a:bodyPr/>
          <a:lstStyle/>
          <a:p>
            <a:pPr lvl="1">
              <a:buFont typeface="Arial"/>
              <a:buChar char="•"/>
            </a:pPr>
            <a:r>
              <a:rPr lang="en-US" dirty="0"/>
              <a:t>codon usage</a:t>
            </a:r>
          </a:p>
          <a:p>
            <a:pPr lvl="1">
              <a:buFont typeface="Arial"/>
              <a:buChar char="•"/>
            </a:pPr>
            <a:r>
              <a:rPr lang="en-US" dirty="0" err="1"/>
              <a:t>hexamer</a:t>
            </a:r>
            <a:r>
              <a:rPr lang="en-US" dirty="0"/>
              <a:t> usage</a:t>
            </a:r>
          </a:p>
          <a:p>
            <a:pPr lvl="1">
              <a:buFont typeface="Arial"/>
              <a:buChar char="•"/>
            </a:pPr>
            <a:r>
              <a:rPr lang="en-US" dirty="0"/>
              <a:t>GC content</a:t>
            </a:r>
          </a:p>
          <a:p>
            <a:pPr lvl="1">
              <a:buFont typeface="Arial"/>
              <a:buChar char="•"/>
            </a:pPr>
            <a:r>
              <a:rPr lang="en-US" dirty="0"/>
              <a:t>compositional bias between codon positions</a:t>
            </a:r>
          </a:p>
          <a:p>
            <a:pPr lvl="1">
              <a:buFont typeface="Arial"/>
              <a:buChar char="•"/>
            </a:pPr>
            <a:r>
              <a:rPr lang="en-US" dirty="0"/>
              <a:t>nucleotide periodicity</a:t>
            </a:r>
          </a:p>
          <a:p>
            <a:pPr lvl="1">
              <a:buFont typeface="Arial"/>
              <a:buChar char="•"/>
            </a:pPr>
            <a:r>
              <a:rPr lang="en-US" dirty="0"/>
              <a:t>exon/intron size</a:t>
            </a:r>
          </a:p>
          <a:p>
            <a:pPr lvl="1">
              <a:buFont typeface="Arial"/>
              <a:buChar char="•"/>
            </a:pP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35646"/>
            <a:ext cx="4041775" cy="639762"/>
          </a:xfrm>
        </p:spPr>
        <p:txBody>
          <a:bodyPr/>
          <a:lstStyle/>
          <a:p>
            <a:r>
              <a:rPr lang="en-US" dirty="0"/>
              <a:t>signal </a:t>
            </a:r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75408"/>
            <a:ext cx="4041775" cy="3256377"/>
          </a:xfrm>
        </p:spPr>
        <p:txBody>
          <a:bodyPr>
            <a:normAutofit lnSpcReduction="10000"/>
          </a:bodyPr>
          <a:lstStyle/>
          <a:p>
            <a:pPr lvl="1">
              <a:buFont typeface="Arial"/>
              <a:buChar char="•"/>
            </a:pPr>
            <a:r>
              <a:rPr lang="en-US" dirty="0"/>
              <a:t>Promoter</a:t>
            </a:r>
          </a:p>
          <a:p>
            <a:pPr lvl="1">
              <a:buFont typeface="Arial"/>
              <a:buChar char="•"/>
            </a:pPr>
            <a:r>
              <a:rPr lang="en-US" dirty="0"/>
              <a:t>ORF</a:t>
            </a:r>
          </a:p>
          <a:p>
            <a:pPr lvl="1">
              <a:buFont typeface="Arial"/>
              <a:buChar char="•"/>
            </a:pPr>
            <a:r>
              <a:rPr lang="en-US" dirty="0"/>
              <a:t>Start codon</a:t>
            </a:r>
          </a:p>
          <a:p>
            <a:pPr lvl="1">
              <a:buFont typeface="Arial"/>
              <a:buChar char="•"/>
            </a:pPr>
            <a:r>
              <a:rPr lang="en-US" dirty="0"/>
              <a:t>Splice site (Donor and acceptor)</a:t>
            </a:r>
          </a:p>
          <a:p>
            <a:pPr lvl="1">
              <a:buFont typeface="Arial"/>
              <a:buChar char="•"/>
            </a:pPr>
            <a:r>
              <a:rPr lang="en-US" dirty="0"/>
              <a:t>Stop codon</a:t>
            </a:r>
          </a:p>
          <a:p>
            <a:pPr lvl="1">
              <a:buFont typeface="Arial"/>
              <a:buChar char="•"/>
            </a:pPr>
            <a:r>
              <a:rPr lang="en-US" dirty="0"/>
              <a:t>Poly(A) tail</a:t>
            </a:r>
          </a:p>
          <a:p>
            <a:pPr lvl="1">
              <a:buFont typeface="Arial"/>
              <a:buChar char="•"/>
            </a:pPr>
            <a:r>
              <a:rPr lang="en-US" dirty="0" err="1"/>
              <a:t>CpG</a:t>
            </a:r>
            <a:r>
              <a:rPr lang="en-US" dirty="0"/>
              <a:t> islands</a:t>
            </a:r>
          </a:p>
          <a:p>
            <a:pPr lvl="1">
              <a:buFont typeface="Arial"/>
              <a:buChar char="•"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7637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How it works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0" y="1348355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Methods are </a:t>
            </a:r>
            <a:r>
              <a:rPr lang="en-US" sz="2000" dirty="0"/>
              <a:t>based </a:t>
            </a:r>
            <a:r>
              <a:rPr lang="en-US" sz="2000" dirty="0" smtClean="0"/>
              <a:t>on: 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1635003" y="5961649"/>
            <a:ext cx="5724769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=&gt; </a:t>
            </a:r>
            <a:r>
              <a:rPr lang="en-US" i="1" dirty="0"/>
              <a:t>Ab initio </a:t>
            </a:r>
            <a:r>
              <a:rPr lang="en-US" dirty="0" smtClean="0"/>
              <a:t>tools </a:t>
            </a:r>
            <a:r>
              <a:rPr lang="en-US" dirty="0"/>
              <a:t>will </a:t>
            </a:r>
            <a:r>
              <a:rPr lang="en-US" dirty="0" smtClean="0"/>
              <a:t>combine this information </a:t>
            </a:r>
            <a:r>
              <a:rPr lang="en-US" dirty="0"/>
              <a:t>through different Probabilistic models: HMM, GHMM, </a:t>
            </a:r>
            <a:r>
              <a:rPr lang="en-US" dirty="0" smtClean="0"/>
              <a:t>WAM, etc.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24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24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i="1" dirty="0" err="1" smtClean="0"/>
              <a:t>Ab</a:t>
            </a:r>
            <a:r>
              <a:rPr lang="en-US" i="1" dirty="0"/>
              <a:t>-initio</a:t>
            </a:r>
            <a:r>
              <a:rPr lang="en-US" dirty="0"/>
              <a:t> </a:t>
            </a:r>
            <a:r>
              <a:rPr lang="en-US" dirty="0" smtClean="0"/>
              <a:t>tools need of a probabilistic model (also called profile) =&gt; Training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Few self-trained tools, </a:t>
            </a:r>
            <a:r>
              <a:rPr lang="en-US" u="sng" dirty="0" smtClean="0">
                <a:solidFill>
                  <a:srgbClr val="000000"/>
                </a:solidFill>
              </a:rPr>
              <a:t>most need </a:t>
            </a:r>
            <a:r>
              <a:rPr lang="en-US" u="sng" dirty="0">
                <a:solidFill>
                  <a:srgbClr val="000000"/>
                </a:solidFill>
              </a:rPr>
              <a:t>a separate training </a:t>
            </a:r>
            <a:r>
              <a:rPr lang="en-US" u="sng" dirty="0" smtClean="0">
                <a:solidFill>
                  <a:srgbClr val="000000"/>
                </a:solidFill>
              </a:rPr>
              <a:t>procedure</a:t>
            </a:r>
          </a:p>
          <a:p>
            <a:pPr lvl="1"/>
            <a:r>
              <a:rPr lang="en-US" dirty="0" smtClean="0"/>
              <a:t>The quality of the gene-finder results hugely relies on the quality of the training!</a:t>
            </a:r>
          </a:p>
          <a:p>
            <a:pPr lvl="1"/>
            <a:r>
              <a:rPr lang="en-US" dirty="0" smtClean="0"/>
              <a:t>Needs training for every genome (= different training sets) </a:t>
            </a:r>
          </a:p>
          <a:p>
            <a:pPr marL="0" indent="0">
              <a:buNone/>
            </a:pPr>
            <a:endParaRPr lang="en-US" u="sng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u="sng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u="sng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u="sng" dirty="0" smtClean="0">
                <a:solidFill>
                  <a:srgbClr val="000000"/>
                </a:solidFill>
              </a:rPr>
              <a:t>Training:</a:t>
            </a:r>
            <a:endParaRPr lang="en-US" dirty="0">
              <a:solidFill>
                <a:srgbClr val="000000"/>
              </a:solidFill>
            </a:endParaRPr>
          </a:p>
          <a:p>
            <a:pPr lvl="2"/>
            <a:r>
              <a:rPr lang="en-US" dirty="0"/>
              <a:t>sets of </a:t>
            </a:r>
            <a:r>
              <a:rPr lang="en-US" dirty="0" smtClean="0"/>
              <a:t>high quality genes (&gt;500)</a:t>
            </a:r>
          </a:p>
          <a:p>
            <a:pPr marL="914400" lvl="2" indent="0">
              <a:buNone/>
            </a:pPr>
            <a:r>
              <a:rPr lang="en-US" dirty="0" smtClean="0"/>
              <a:t>	=</a:t>
            </a:r>
            <a:r>
              <a:rPr lang="en-US" dirty="0"/>
              <a:t>&gt; These ”known” genes </a:t>
            </a:r>
            <a:r>
              <a:rPr lang="en-US" dirty="0" smtClean="0"/>
              <a:t>are usually </a:t>
            </a:r>
            <a:r>
              <a:rPr lang="en-US" dirty="0"/>
              <a:t>inferred from aligned transcripts or </a:t>
            </a:r>
            <a:r>
              <a:rPr lang="en-US" dirty="0" smtClean="0"/>
              <a:t>proteins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/ </a:t>
            </a:r>
            <a:r>
              <a:rPr lang="en-US" i="1" dirty="0" err="1"/>
              <a:t>ab</a:t>
            </a:r>
            <a:r>
              <a:rPr lang="en-US" i="1" dirty="0"/>
              <a:t> initio</a:t>
            </a:r>
            <a:br>
              <a:rPr lang="en-US" i="1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176431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sz="2400" dirty="0"/>
              <a:t>Training </a:t>
            </a:r>
            <a:r>
              <a:rPr lang="en-US" sz="2400" i="1" dirty="0" err="1"/>
              <a:t>ab</a:t>
            </a:r>
            <a:r>
              <a:rPr lang="en-US" sz="2400" i="1" dirty="0"/>
              <a:t>-initio</a:t>
            </a:r>
            <a:r>
              <a:rPr lang="en-US" sz="2400" dirty="0"/>
              <a:t> gene-finders</a:t>
            </a:r>
          </a:p>
        </p:txBody>
      </p:sp>
      <p:pic>
        <p:nvPicPr>
          <p:cNvPr id="7" name="Platshållare för innehåll 3" descr="Skärmavbild 2012-10-09 kl. 12.11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3" t="18269" r="2431" b="63718"/>
          <a:stretch>
            <a:fillRect/>
          </a:stretch>
        </p:blipFill>
        <p:spPr bwMode="auto">
          <a:xfrm>
            <a:off x="1337752" y="3656997"/>
            <a:ext cx="6958013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11610" y="3287665"/>
            <a:ext cx="177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fungal genome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3865304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Fungi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4139003"/>
            <a:ext cx="75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25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1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/ </a:t>
            </a:r>
            <a:r>
              <a:rPr lang="en-US" i="1" dirty="0" err="1"/>
              <a:t>ab</a:t>
            </a:r>
            <a:r>
              <a:rPr lang="en-US" i="1" dirty="0"/>
              <a:t> initio</a:t>
            </a:r>
            <a:br>
              <a:rPr lang="en-US" i="1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313" y="3986420"/>
            <a:ext cx="394176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Sensitivity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smtClean="0"/>
              <a:t>is the proportion </a:t>
            </a:r>
            <a:r>
              <a:rPr lang="en-US" dirty="0"/>
              <a:t>of true predictions </a:t>
            </a:r>
            <a:r>
              <a:rPr lang="en-US" dirty="0" smtClean="0"/>
              <a:t>compared to the total </a:t>
            </a:r>
            <a:r>
              <a:rPr lang="en-US" dirty="0"/>
              <a:t>number of correct genes </a:t>
            </a:r>
            <a:r>
              <a:rPr lang="en-US" dirty="0" smtClean="0"/>
              <a:t>(including </a:t>
            </a:r>
            <a:r>
              <a:rPr lang="en-US" dirty="0"/>
              <a:t>missed predictions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615" y="1415534"/>
            <a:ext cx="4820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Assess the </a:t>
            </a:r>
            <a:r>
              <a:rPr lang="en-US" dirty="0" smtClean="0"/>
              <a:t>quality of the</a:t>
            </a:r>
            <a:r>
              <a:rPr lang="en-US" i="1" dirty="0" smtClean="0"/>
              <a:t> </a:t>
            </a:r>
            <a:r>
              <a:rPr lang="en-US" i="1" dirty="0" err="1" smtClean="0"/>
              <a:t>ab</a:t>
            </a:r>
            <a:r>
              <a:rPr lang="en-US" i="1" dirty="0"/>
              <a:t>-initio </a:t>
            </a:r>
            <a:r>
              <a:rPr lang="en-US" dirty="0"/>
              <a:t>model</a:t>
            </a:r>
            <a:r>
              <a:rPr lang="en-US" dirty="0" smtClean="0"/>
              <a:t>/training: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159" y="2551047"/>
            <a:ext cx="5634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sv-SE" sz="5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~</a:t>
            </a:r>
            <a:endParaRPr lang="sv-SE" sz="5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846" y="2967335"/>
            <a:ext cx="398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60461" y="3986420"/>
            <a:ext cx="39174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3366FF"/>
                </a:solidFill>
              </a:rPr>
              <a:t>Specificity</a:t>
            </a:r>
            <a:r>
              <a:rPr lang="en-US" sz="2400" dirty="0">
                <a:solidFill>
                  <a:srgbClr val="3366FF"/>
                </a:solidFill>
              </a:rPr>
              <a:t> </a:t>
            </a:r>
            <a:r>
              <a:rPr lang="en-US" dirty="0"/>
              <a:t>is the proportion of true predictions among all predicted genes (including incorrectly predicted ones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59692" y="6083301"/>
            <a:ext cx="7424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/>
              <a:t>Ab</a:t>
            </a:r>
            <a:r>
              <a:rPr lang="en-US" i="1" dirty="0"/>
              <a:t> Initio </a:t>
            </a:r>
            <a:r>
              <a:rPr lang="en-US" dirty="0"/>
              <a:t>methods </a:t>
            </a:r>
            <a:r>
              <a:rPr lang="en-US" dirty="0" smtClean="0"/>
              <a:t>can approach </a:t>
            </a:r>
            <a:r>
              <a:rPr lang="en-US" dirty="0"/>
              <a:t>100% </a:t>
            </a:r>
            <a:r>
              <a:rPr lang="en-US" dirty="0" smtClean="0"/>
              <a:t>sensitivity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/>
              <a:t>however as the sensitivity increases, accuracy suffers as a result of increased false positives.</a:t>
            </a:r>
          </a:p>
        </p:txBody>
      </p:sp>
      <p:graphicFrame>
        <p:nvGraphicFramePr>
          <p:cNvPr id="11" name="Object 2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574295836"/>
              </p:ext>
            </p:extLst>
          </p:nvPr>
        </p:nvGraphicFramePr>
        <p:xfrm>
          <a:off x="1515696" y="5153981"/>
          <a:ext cx="13716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" name="Equation" r:id="rId3" imgW="927000" imgH="393480" progId="Equation.3">
                  <p:embed/>
                </p:oleObj>
              </mc:Choice>
              <mc:Fallback>
                <p:oleObj name="Equation" r:id="rId3" imgW="9270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5696" y="5153981"/>
                        <a:ext cx="13716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884484948"/>
              </p:ext>
            </p:extLst>
          </p:nvPr>
        </p:nvGraphicFramePr>
        <p:xfrm>
          <a:off x="6174154" y="5127625"/>
          <a:ext cx="137160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" name="Equation" r:id="rId5" imgW="863600" imgH="393700" progId="Equation.3">
                  <p:embed/>
                </p:oleObj>
              </mc:Choice>
              <mc:Fallback>
                <p:oleObj name="Equation" r:id="rId5" imgW="8636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4154" y="5127625"/>
                        <a:ext cx="1371600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Line 5"/>
          <p:cNvSpPr>
            <a:spLocks noChangeShapeType="1"/>
          </p:cNvSpPr>
          <p:nvPr/>
        </p:nvSpPr>
        <p:spPr bwMode="auto">
          <a:xfrm>
            <a:off x="1515696" y="2479312"/>
            <a:ext cx="738688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>
            <a:off x="1515696" y="3012712"/>
            <a:ext cx="7386882" cy="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7"/>
          <p:cNvSpPr>
            <a:spLocks noChangeShapeType="1"/>
          </p:cNvSpPr>
          <p:nvPr/>
        </p:nvSpPr>
        <p:spPr bwMode="auto">
          <a:xfrm>
            <a:off x="1515696" y="3536587"/>
            <a:ext cx="7386882" cy="9525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2225553" y="2866662"/>
            <a:ext cx="1968500" cy="2159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5502153" y="2886200"/>
            <a:ext cx="2462212" cy="2159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2662114" y="3400062"/>
            <a:ext cx="1858963" cy="2159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5959353" y="3400062"/>
            <a:ext cx="1663700" cy="2159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V="1">
            <a:off x="1515696" y="2006237"/>
            <a:ext cx="0" cy="15367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3"/>
          <p:cNvSpPr>
            <a:spLocks noChangeShapeType="1"/>
          </p:cNvSpPr>
          <p:nvPr/>
        </p:nvSpPr>
        <p:spPr bwMode="auto">
          <a:xfrm flipV="1">
            <a:off x="4201258" y="1999887"/>
            <a:ext cx="0" cy="15367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4"/>
          <p:cNvSpPr>
            <a:spLocks noChangeShapeType="1"/>
          </p:cNvSpPr>
          <p:nvPr/>
        </p:nvSpPr>
        <p:spPr bwMode="auto">
          <a:xfrm flipV="1">
            <a:off x="4521078" y="1999887"/>
            <a:ext cx="0" cy="15367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15"/>
          <p:cNvSpPr>
            <a:spLocks noChangeShapeType="1"/>
          </p:cNvSpPr>
          <p:nvPr/>
        </p:nvSpPr>
        <p:spPr bwMode="auto">
          <a:xfrm flipV="1">
            <a:off x="5491040" y="2009412"/>
            <a:ext cx="0" cy="15367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16"/>
          <p:cNvSpPr>
            <a:spLocks noChangeShapeType="1"/>
          </p:cNvSpPr>
          <p:nvPr/>
        </p:nvSpPr>
        <p:spPr bwMode="auto">
          <a:xfrm flipV="1">
            <a:off x="5946653" y="2001474"/>
            <a:ext cx="0" cy="15367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17"/>
          <p:cNvSpPr>
            <a:spLocks noChangeShapeType="1"/>
          </p:cNvSpPr>
          <p:nvPr/>
        </p:nvSpPr>
        <p:spPr bwMode="auto">
          <a:xfrm flipV="1">
            <a:off x="7633921" y="2001474"/>
            <a:ext cx="0" cy="15367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18"/>
          <p:cNvSpPr>
            <a:spLocks noChangeShapeType="1"/>
          </p:cNvSpPr>
          <p:nvPr/>
        </p:nvSpPr>
        <p:spPr bwMode="auto">
          <a:xfrm flipV="1">
            <a:off x="7964365" y="2015762"/>
            <a:ext cx="0" cy="15367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19"/>
          <p:cNvSpPr>
            <a:spLocks noChangeShapeType="1"/>
          </p:cNvSpPr>
          <p:nvPr/>
        </p:nvSpPr>
        <p:spPr bwMode="auto">
          <a:xfrm flipV="1">
            <a:off x="8915278" y="2025287"/>
            <a:ext cx="0" cy="15367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20"/>
          <p:cNvSpPr>
            <a:spLocks noChangeShapeType="1"/>
          </p:cNvSpPr>
          <p:nvPr/>
        </p:nvSpPr>
        <p:spPr bwMode="auto">
          <a:xfrm flipV="1">
            <a:off x="2222378" y="2010999"/>
            <a:ext cx="0" cy="15367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21"/>
          <p:cNvSpPr>
            <a:spLocks noChangeShapeType="1"/>
          </p:cNvSpPr>
          <p:nvPr/>
        </p:nvSpPr>
        <p:spPr bwMode="auto">
          <a:xfrm flipV="1">
            <a:off x="2662115" y="2006237"/>
            <a:ext cx="0" cy="15367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Rectangle 22"/>
          <p:cNvSpPr>
            <a:spLocks noChangeArrowheads="1"/>
          </p:cNvSpPr>
          <p:nvPr/>
        </p:nvSpPr>
        <p:spPr bwMode="auto">
          <a:xfrm>
            <a:off x="1638178" y="1990486"/>
            <a:ext cx="5873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i="0" dirty="0">
                <a:solidFill>
                  <a:schemeClr val="accent2"/>
                </a:solidFill>
                <a:cs typeface="Arial" charset="0"/>
              </a:rPr>
              <a:t>TN</a:t>
            </a:r>
          </a:p>
        </p:txBody>
      </p:sp>
      <p:sp>
        <p:nvSpPr>
          <p:cNvPr id="31" name="Rectangle 23"/>
          <p:cNvSpPr>
            <a:spLocks noChangeArrowheads="1"/>
          </p:cNvSpPr>
          <p:nvPr/>
        </p:nvSpPr>
        <p:spPr bwMode="auto">
          <a:xfrm>
            <a:off x="4164866" y="1991949"/>
            <a:ext cx="5207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i="0" dirty="0">
                <a:solidFill>
                  <a:schemeClr val="accent2"/>
                </a:solidFill>
                <a:cs typeface="Arial" charset="0"/>
              </a:rPr>
              <a:t>FP</a:t>
            </a:r>
          </a:p>
        </p:txBody>
      </p:sp>
      <p:sp>
        <p:nvSpPr>
          <p:cNvPr id="32" name="Rectangle 24"/>
          <p:cNvSpPr>
            <a:spLocks noChangeArrowheads="1"/>
          </p:cNvSpPr>
          <p:nvPr/>
        </p:nvSpPr>
        <p:spPr bwMode="auto">
          <a:xfrm>
            <a:off x="2219079" y="1991949"/>
            <a:ext cx="5715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i="0" dirty="0">
                <a:solidFill>
                  <a:schemeClr val="accent2"/>
                </a:solidFill>
                <a:cs typeface="Arial" charset="0"/>
              </a:rPr>
              <a:t>FN</a:t>
            </a:r>
          </a:p>
        </p:txBody>
      </p:sp>
      <p:sp>
        <p:nvSpPr>
          <p:cNvPr id="33" name="Rectangle 25"/>
          <p:cNvSpPr>
            <a:spLocks noChangeArrowheads="1"/>
          </p:cNvSpPr>
          <p:nvPr/>
        </p:nvSpPr>
        <p:spPr bwMode="auto">
          <a:xfrm>
            <a:off x="4705228" y="1991949"/>
            <a:ext cx="5873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i="0">
                <a:solidFill>
                  <a:schemeClr val="accent2"/>
                </a:solidFill>
                <a:cs typeface="Arial" charset="0"/>
              </a:rPr>
              <a:t>TN</a:t>
            </a:r>
          </a:p>
        </p:txBody>
      </p:sp>
      <p:sp>
        <p:nvSpPr>
          <p:cNvPr id="34" name="Rectangle 26"/>
          <p:cNvSpPr>
            <a:spLocks noChangeArrowheads="1"/>
          </p:cNvSpPr>
          <p:nvPr/>
        </p:nvSpPr>
        <p:spPr bwMode="auto">
          <a:xfrm>
            <a:off x="8144117" y="1990486"/>
            <a:ext cx="5873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i="0" dirty="0">
                <a:solidFill>
                  <a:schemeClr val="accent2"/>
                </a:solidFill>
                <a:cs typeface="Arial" charset="0"/>
              </a:rPr>
              <a:t>TN</a:t>
            </a:r>
          </a:p>
        </p:txBody>
      </p:sp>
      <p:sp>
        <p:nvSpPr>
          <p:cNvPr id="35" name="Rectangle 27"/>
          <p:cNvSpPr>
            <a:spLocks noChangeArrowheads="1"/>
          </p:cNvSpPr>
          <p:nvPr/>
        </p:nvSpPr>
        <p:spPr bwMode="auto">
          <a:xfrm>
            <a:off x="6427665" y="1991949"/>
            <a:ext cx="5365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i="0">
                <a:solidFill>
                  <a:schemeClr val="accent2"/>
                </a:solidFill>
                <a:cs typeface="Arial" charset="0"/>
              </a:rPr>
              <a:t>TP</a:t>
            </a:r>
          </a:p>
        </p:txBody>
      </p:sp>
      <p:sp>
        <p:nvSpPr>
          <p:cNvPr id="36" name="Rectangle 28"/>
          <p:cNvSpPr>
            <a:spLocks noChangeArrowheads="1"/>
          </p:cNvSpPr>
          <p:nvPr/>
        </p:nvSpPr>
        <p:spPr bwMode="auto">
          <a:xfrm>
            <a:off x="5485910" y="1991949"/>
            <a:ext cx="5715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i="0" dirty="0">
                <a:solidFill>
                  <a:schemeClr val="accent2"/>
                </a:solidFill>
                <a:cs typeface="Arial" charset="0"/>
              </a:rPr>
              <a:t>FN</a:t>
            </a:r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3136778" y="1993537"/>
            <a:ext cx="5365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i="0">
                <a:solidFill>
                  <a:schemeClr val="accent2"/>
                </a:solidFill>
                <a:cs typeface="Arial" charset="0"/>
              </a:rPr>
              <a:t>TP</a:t>
            </a:r>
          </a:p>
        </p:txBody>
      </p:sp>
      <p:sp>
        <p:nvSpPr>
          <p:cNvPr id="38" name="Rectangle 30"/>
          <p:cNvSpPr>
            <a:spLocks noChangeArrowheads="1"/>
          </p:cNvSpPr>
          <p:nvPr/>
        </p:nvSpPr>
        <p:spPr bwMode="auto">
          <a:xfrm>
            <a:off x="7572617" y="1991949"/>
            <a:ext cx="5715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i="0" dirty="0">
                <a:solidFill>
                  <a:schemeClr val="accent2"/>
                </a:solidFill>
                <a:cs typeface="Arial" charset="0"/>
              </a:rPr>
              <a:t>FN</a:t>
            </a:r>
          </a:p>
        </p:txBody>
      </p:sp>
      <p:sp>
        <p:nvSpPr>
          <p:cNvPr id="39" name="Rectangle 31"/>
          <p:cNvSpPr>
            <a:spLocks noChangeArrowheads="1"/>
          </p:cNvSpPr>
          <p:nvPr/>
        </p:nvSpPr>
        <p:spPr bwMode="auto">
          <a:xfrm>
            <a:off x="544390" y="2770485"/>
            <a:ext cx="1270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2000" i="0" dirty="0">
                <a:solidFill>
                  <a:schemeClr val="tx1"/>
                </a:solidFill>
                <a:cs typeface="Arial" charset="0"/>
              </a:rPr>
              <a:t>REALITY</a:t>
            </a:r>
          </a:p>
        </p:txBody>
      </p:sp>
      <p:sp>
        <p:nvSpPr>
          <p:cNvPr id="40" name="Rectangle 32"/>
          <p:cNvSpPr>
            <a:spLocks noChangeArrowheads="1"/>
          </p:cNvSpPr>
          <p:nvPr/>
        </p:nvSpPr>
        <p:spPr bwMode="auto">
          <a:xfrm>
            <a:off x="58159" y="3287822"/>
            <a:ext cx="169386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2000" i="0" dirty="0">
                <a:solidFill>
                  <a:schemeClr val="tx1"/>
                </a:solidFill>
                <a:cs typeface="Arial" charset="0"/>
              </a:rPr>
              <a:t>PREDICTION</a:t>
            </a:r>
          </a:p>
        </p:txBody>
      </p:sp>
      <p:sp>
        <p:nvSpPr>
          <p:cNvPr id="41" name="Oval 40"/>
          <p:cNvSpPr/>
          <p:nvPr/>
        </p:nvSpPr>
        <p:spPr>
          <a:xfrm>
            <a:off x="2219080" y="3317539"/>
            <a:ext cx="443036" cy="393700"/>
          </a:xfrm>
          <a:prstGeom prst="ellipse">
            <a:avLst/>
          </a:prstGeom>
          <a:noFill/>
          <a:ln w="38100" cmpd="sng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201258" y="3317227"/>
            <a:ext cx="334597" cy="393700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26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980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41" grpId="0" animBg="1"/>
      <p:bldP spid="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/ </a:t>
            </a:r>
            <a:r>
              <a:rPr lang="en-US" i="1" dirty="0" err="1"/>
              <a:t>ab</a:t>
            </a:r>
            <a:r>
              <a:rPr lang="en-US" i="1" dirty="0"/>
              <a:t> initio</a:t>
            </a:r>
            <a:br>
              <a:rPr lang="en-US" i="1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12071"/>
            <a:ext cx="8229600" cy="350222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27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613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/ </a:t>
            </a:r>
            <a:r>
              <a:rPr lang="en-US" i="1" dirty="0" err="1"/>
              <a:t>ab</a:t>
            </a:r>
            <a:r>
              <a:rPr lang="en-US" i="1" dirty="0"/>
              <a:t> initio</a:t>
            </a:r>
            <a:br>
              <a:rPr lang="en-US" i="1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387" y="1480069"/>
            <a:ext cx="7121768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Popular tools:</a:t>
            </a:r>
          </a:p>
          <a:p>
            <a:endParaRPr lang="en-US" b="1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SNAP</a:t>
            </a:r>
            <a:r>
              <a:rPr lang="en-US" dirty="0" smtClean="0"/>
              <a:t> 		Works ok, </a:t>
            </a:r>
            <a:r>
              <a:rPr lang="en-US" dirty="0"/>
              <a:t>easy to train, not as good as others especially </a:t>
            </a:r>
            <a:r>
              <a:rPr lang="en-US" dirty="0" smtClean="0"/>
              <a:t>			on </a:t>
            </a:r>
            <a:r>
              <a:rPr lang="en-US" dirty="0"/>
              <a:t>longer </a:t>
            </a:r>
            <a:r>
              <a:rPr lang="en-US" dirty="0" smtClean="0"/>
              <a:t>intron genomes.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Augustus</a:t>
            </a:r>
            <a:r>
              <a:rPr lang="en-US" dirty="0" smtClean="0"/>
              <a:t> 	Works </a:t>
            </a:r>
            <a:r>
              <a:rPr lang="en-US" dirty="0"/>
              <a:t>great, hard to </a:t>
            </a:r>
            <a:r>
              <a:rPr lang="en-US" dirty="0" smtClean="0"/>
              <a:t>train (but </a:t>
            </a:r>
            <a:r>
              <a:rPr lang="en-US" dirty="0"/>
              <a:t>getting better</a:t>
            </a:r>
            <a:r>
              <a:rPr lang="en-US" dirty="0" smtClean="0"/>
              <a:t>).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err="1" smtClean="0"/>
              <a:t>GeneMark</a:t>
            </a:r>
            <a:r>
              <a:rPr lang="en-US" b="1" dirty="0" smtClean="0"/>
              <a:t>-ES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Self </a:t>
            </a:r>
            <a:r>
              <a:rPr lang="en-US" dirty="0">
                <a:solidFill>
                  <a:srgbClr val="FF0000"/>
                </a:solidFill>
              </a:rPr>
              <a:t>training</a:t>
            </a:r>
            <a:r>
              <a:rPr lang="en-US" dirty="0"/>
              <a:t>, no hints, buggy, not good for fragmented </a:t>
            </a:r>
            <a:r>
              <a:rPr lang="en-US" dirty="0" smtClean="0"/>
              <a:t>			genomes </a:t>
            </a:r>
            <a:r>
              <a:rPr lang="en-US" dirty="0"/>
              <a:t>or </a:t>
            </a:r>
            <a:r>
              <a:rPr lang="en-US" dirty="0" smtClean="0"/>
              <a:t>long introns (Best suited for Fungi).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FGENESH</a:t>
            </a:r>
            <a:r>
              <a:rPr lang="en-US" dirty="0" smtClean="0"/>
              <a:t> 	Works </a:t>
            </a:r>
            <a:r>
              <a:rPr lang="en-US" dirty="0"/>
              <a:t>great, costs money even for </a:t>
            </a:r>
            <a:r>
              <a:rPr lang="en-US" dirty="0" smtClean="0"/>
              <a:t>training.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err="1" smtClean="0"/>
              <a:t>GlimmerHMM</a:t>
            </a:r>
            <a:r>
              <a:rPr lang="en-US" dirty="0" smtClean="0"/>
              <a:t>  (Eukaryote)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err="1" smtClean="0"/>
              <a:t>GenScan</a:t>
            </a:r>
            <a:endParaRPr lang="en-US" b="1" dirty="0" smtClean="0"/>
          </a:p>
          <a:p>
            <a:pPr marL="285750" indent="-285750">
              <a:buFont typeface="Arial"/>
              <a:buChar char="•"/>
            </a:pPr>
            <a:endParaRPr lang="en-US" b="1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Gnomon </a:t>
            </a:r>
            <a:r>
              <a:rPr lang="en-US" dirty="0" smtClean="0"/>
              <a:t>(NCBI)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7190155" y="2138069"/>
            <a:ext cx="234460" cy="24186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78615" y="2911231"/>
            <a:ext cx="1279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Supported by MAKER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44293" y="4556703"/>
            <a:ext cx="44997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weatherby.genetics.utah.edu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/MAKER/wiki/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index.php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MAKER_Tutorial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28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58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/ </a:t>
            </a:r>
            <a:r>
              <a:rPr lang="en-US" i="1" dirty="0" err="1"/>
              <a:t>ab</a:t>
            </a:r>
            <a:r>
              <a:rPr lang="en-US" i="1" dirty="0"/>
              <a:t> initio</a:t>
            </a:r>
            <a:br>
              <a:rPr lang="en-US" i="1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8462" y="1495366"/>
            <a:ext cx="8655538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Strengths </a:t>
            </a:r>
            <a:r>
              <a:rPr lang="en-US" b="1" dirty="0" smtClean="0"/>
              <a:t>:</a:t>
            </a:r>
            <a:endParaRPr lang="en-US" b="1" dirty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Fast and </a:t>
            </a:r>
            <a:r>
              <a:rPr lang="en-US" dirty="0" smtClean="0"/>
              <a:t>easy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Annotate unknown </a:t>
            </a:r>
            <a:r>
              <a:rPr lang="en-US" dirty="0" smtClean="0"/>
              <a:t>genes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Sensitivity ok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Need no external </a:t>
            </a:r>
            <a:r>
              <a:rPr lang="en-US" dirty="0" smtClean="0"/>
              <a:t>evidence**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r>
              <a:rPr lang="en-US" b="1" dirty="0"/>
              <a:t>Limits 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No UTR*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No alternatively spliced transcripts*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Bad specificity (Over prediction of exons or/and genes)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/>
              <a:t>Training</a:t>
            </a:r>
            <a:r>
              <a:rPr lang="en-US" dirty="0"/>
              <a:t> needed (Need external evidence**</a:t>
            </a:r>
            <a:r>
              <a:rPr lang="en-US" dirty="0" smtClean="0"/>
              <a:t>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r>
              <a:rPr lang="en-US" b="1" dirty="0" smtClean="0">
                <a:cs typeface="Calibri (body)"/>
              </a:rPr>
              <a:t>Common errors </a:t>
            </a:r>
            <a:r>
              <a:rPr lang="en-US" b="1" dirty="0">
                <a:cs typeface="Calibri (body)"/>
              </a:rPr>
              <a:t>in </a:t>
            </a:r>
            <a:r>
              <a:rPr lang="en-US" b="1" dirty="0" smtClean="0">
                <a:cs typeface="Calibri (body)"/>
              </a:rPr>
              <a:t>annotation:</a:t>
            </a:r>
            <a:endParaRPr lang="en-US" b="1" dirty="0">
              <a:cs typeface="Calibri (body)"/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 (body)"/>
              </a:rPr>
              <a:t>Split single gene into multiple predictions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 (body)"/>
              </a:rPr>
              <a:t>Fused with neighboring genes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Less accurate than homology based method: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Exon boundaries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Splicing </a:t>
            </a:r>
            <a:r>
              <a:rPr lang="en-US" dirty="0" smtClean="0"/>
              <a:t>sites</a:t>
            </a:r>
            <a:endParaRPr lang="en-US" dirty="0" smtClean="0"/>
          </a:p>
          <a:p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29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927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24433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1. Introduction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3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029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24433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Exercise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30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66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Extrinsic </a:t>
            </a:r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444662"/>
            <a:ext cx="9144000" cy="2413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984807"/>
                </a:solidFill>
              </a:rPr>
              <a:t>	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</a:rPr>
              <a:t>	</a:t>
            </a:r>
            <a:r>
              <a:rPr lang="en-US" sz="2400" dirty="0">
                <a:solidFill>
                  <a:srgbClr val="000000"/>
                </a:solidFill>
              </a:rPr>
              <a:t>These use similarity to annotated sequences like </a:t>
            </a:r>
            <a:r>
              <a:rPr lang="en-US" sz="2000" dirty="0" smtClean="0">
                <a:solidFill>
                  <a:srgbClr val="000000"/>
                </a:solidFill>
              </a:rPr>
              <a:t>	</a:t>
            </a:r>
          </a:p>
          <a:p>
            <a:pPr lvl="6"/>
            <a:r>
              <a:rPr lang="en-US" sz="2400" dirty="0" smtClean="0">
                <a:solidFill>
                  <a:srgbClr val="000000"/>
                </a:solidFill>
              </a:rPr>
              <a:t>Proteins</a:t>
            </a:r>
          </a:p>
          <a:p>
            <a:pPr lvl="6"/>
            <a:r>
              <a:rPr lang="en-US" sz="2400" dirty="0" smtClean="0">
                <a:solidFill>
                  <a:srgbClr val="000000"/>
                </a:solidFill>
              </a:rPr>
              <a:t>Transcripts</a:t>
            </a:r>
            <a:endParaRPr lang="en-US" sz="2400" dirty="0">
              <a:solidFill>
                <a:srgbClr val="000000"/>
              </a:solidFill>
            </a:endParaRPr>
          </a:p>
          <a:p>
            <a:pPr lvl="6"/>
            <a:r>
              <a:rPr lang="en-US" sz="2400" dirty="0" smtClean="0">
                <a:solidFill>
                  <a:srgbClr val="000000"/>
                </a:solidFill>
              </a:rPr>
              <a:t>ESTs</a:t>
            </a: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3244334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2.2. Extrinsic approaches</a:t>
            </a:r>
          </a:p>
          <a:p>
            <a:pPr algn="ctr"/>
            <a:r>
              <a:rPr lang="en-US" sz="3600" dirty="0">
                <a:solidFill>
                  <a:srgbClr val="000000"/>
                </a:solidFill>
              </a:rPr>
              <a:t>Similarity-based methods </a:t>
            </a:r>
            <a:endParaRPr lang="en-US" sz="3600" b="1" dirty="0" smtClean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31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37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4280342" cy="437801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Similarity-</a:t>
            </a:r>
            <a:r>
              <a:rPr lang="en-US" dirty="0" smtClean="0">
                <a:solidFill>
                  <a:srgbClr val="000000"/>
                </a:solidFill>
              </a:rPr>
              <a:t>based method: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Protein data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71687" y="1404897"/>
            <a:ext cx="8611221" cy="273843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Calibri" charset="0"/>
                <a:ea typeface="MS PGothic" charset="0"/>
              </a:rPr>
              <a:t>Protein sequences are aligned to the genome</a:t>
            </a:r>
            <a:endParaRPr lang="en-US" sz="2000" dirty="0">
              <a:solidFill>
                <a:srgbClr val="000000"/>
              </a:solidFill>
              <a:latin typeface="Calibri" charset="0"/>
              <a:ea typeface="MS PGothic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2400" dirty="0" smtClean="0">
              <a:solidFill>
                <a:srgbClr val="000000"/>
              </a:solidFill>
              <a:latin typeface="Calibri" charset="0"/>
              <a:ea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Conserved </a:t>
            </a:r>
            <a:r>
              <a:rPr lang="en-US" sz="2400" dirty="0">
                <a:solidFill>
                  <a:srgbClr val="000000"/>
                </a:solidFill>
                <a:latin typeface="Calibri" charset="0"/>
                <a:ea typeface="MS PGothic" charset="0"/>
              </a:rPr>
              <a:t>in sequence =&gt; conserved annotation with little </a:t>
            </a:r>
            <a:r>
              <a:rPr lang="en-US" sz="24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noise</a:t>
            </a:r>
          </a:p>
          <a:p>
            <a:pPr marL="0" indent="0">
              <a:lnSpc>
                <a:spcPct val="80000"/>
              </a:lnSpc>
              <a:buNone/>
            </a:pPr>
            <a:endParaRPr lang="en-US" sz="2000" dirty="0" smtClean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pic>
        <p:nvPicPr>
          <p:cNvPr id="7" name="Picture 6" descr="Screen Shot 2018-02-28 at 17.17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4116"/>
            <a:ext cx="9144000" cy="408388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32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01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lnSpc>
                <a:spcPct val="80000"/>
              </a:lnSpc>
              <a:buNone/>
            </a:pPr>
            <a:r>
              <a:rPr lang="en-US" sz="2000" b="1" dirty="0"/>
              <a:t>Limits </a:t>
            </a:r>
            <a:r>
              <a:rPr lang="en-US" sz="2000" b="1" dirty="0" smtClean="0"/>
              <a:t>:</a:t>
            </a:r>
          </a:p>
          <a:p>
            <a:pPr lvl="2">
              <a:lnSpc>
                <a:spcPct val="80000"/>
              </a:lnSpc>
            </a:pPr>
            <a:r>
              <a:rPr lang="en-US" sz="2000" dirty="0" smtClean="0"/>
              <a:t>Related </a:t>
            </a:r>
            <a:r>
              <a:rPr lang="en-US" sz="2000" dirty="0"/>
              <a:t>to pre-existing </a:t>
            </a:r>
            <a:r>
              <a:rPr lang="en-US" sz="2000" dirty="0" smtClean="0"/>
              <a:t>data</a:t>
            </a:r>
            <a:endParaRPr lang="en-US" sz="2000" dirty="0"/>
          </a:p>
          <a:p>
            <a:pPr lvl="2">
              <a:lnSpc>
                <a:spcPct val="8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Proteins </a:t>
            </a:r>
            <a:r>
              <a:rPr lang="en-US" sz="2000" dirty="0">
                <a:solidFill>
                  <a:srgbClr val="000000"/>
                </a:solidFill>
                <a:latin typeface="Calibri" charset="0"/>
                <a:ea typeface="MS PGothic" charset="0"/>
              </a:rPr>
              <a:t>from model organisms often used =&gt; bias</a:t>
            </a:r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?</a:t>
            </a:r>
            <a:endParaRPr lang="en-US" sz="2000" dirty="0">
              <a:solidFill>
                <a:srgbClr val="000000"/>
              </a:solidFill>
              <a:latin typeface="Calibri" charset="0"/>
              <a:ea typeface="MS PGothic" charset="0"/>
            </a:endParaRPr>
          </a:p>
          <a:p>
            <a:pPr lvl="2">
              <a:lnSpc>
                <a:spcPct val="80000"/>
              </a:lnSpc>
            </a:pPr>
            <a:r>
              <a:rPr lang="en-US" sz="2000" dirty="0">
                <a:solidFill>
                  <a:srgbClr val="000000"/>
                </a:solidFill>
                <a:latin typeface="Calibri" charset="0"/>
                <a:ea typeface="MS PGothic" charset="0"/>
              </a:rPr>
              <a:t>Proteins can be incomplete</a:t>
            </a:r>
          </a:p>
          <a:p>
            <a:pPr lvl="2">
              <a:lnSpc>
                <a:spcPct val="80000"/>
              </a:lnSpc>
            </a:pPr>
            <a:r>
              <a:rPr lang="en-US" sz="2000" dirty="0">
                <a:solidFill>
                  <a:srgbClr val="000000"/>
                </a:solidFill>
                <a:latin typeface="Calibri" charset="0"/>
                <a:ea typeface="MS PGothic" charset="0"/>
              </a:rPr>
              <a:t>Protein can be wrong (</a:t>
            </a:r>
            <a:r>
              <a:rPr lang="en-US" sz="2000" dirty="0"/>
              <a:t>PE</a:t>
            </a:r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)</a:t>
            </a:r>
          </a:p>
          <a:p>
            <a:pPr lvl="2">
              <a:lnSpc>
                <a:spcPct val="8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No UTR</a:t>
            </a:r>
          </a:p>
          <a:p>
            <a:pPr lvl="2">
              <a:lnSpc>
                <a:spcPct val="80000"/>
              </a:lnSpc>
            </a:pPr>
            <a:endParaRPr lang="en-US" sz="2000" dirty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851515" y="3914785"/>
            <a:ext cx="763878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200" dirty="0"/>
              <a:t>&gt;sp|Q9NSK7|CS012_HUMAN Protein C19orf12 OS=Homo sapiens OX=9606 GN=C19orf12 </a:t>
            </a:r>
            <a:r>
              <a:rPr lang="en-US" sz="1200" b="1" dirty="0"/>
              <a:t>PE=1</a:t>
            </a:r>
            <a:r>
              <a:rPr lang="en-US" sz="1200" dirty="0"/>
              <a:t> SV=3</a:t>
            </a:r>
          </a:p>
          <a:p>
            <a:r>
              <a:rPr lang="en-US" sz="1200" dirty="0"/>
              <a:t>MERLKSHKPATMTIMVEDIMKLLCSLSGERKMKAAVKHSGKGALVTGAMAFVGGLVGGPP</a:t>
            </a:r>
          </a:p>
          <a:p>
            <a:r>
              <a:rPr lang="en-US" sz="1200" dirty="0"/>
              <a:t>GLAVGGAVGGLLGAWMTSGQFKPVPQILMELPPAEQQRLFNEAAAIIRHLEWTDAVQLTA</a:t>
            </a:r>
          </a:p>
          <a:p>
            <a:r>
              <a:rPr lang="en-US" sz="1200" dirty="0" smtClean="0"/>
              <a:t>LVMGSEALQQQLLAMLVNYVTKELRAEIQYDD</a:t>
            </a:r>
          </a:p>
          <a:p>
            <a:endParaRPr lang="en-US" sz="1200" dirty="0" smtClean="0"/>
          </a:p>
          <a:p>
            <a:r>
              <a:rPr lang="en-US" sz="1200" dirty="0"/>
              <a:t>&gt;sp|Q2V2T9|SCL16_ARATH Putative scarecrow-like protein 16 OS=Arabidopsis thaliana OX=3702 GN=SCL16 </a:t>
            </a:r>
            <a:r>
              <a:rPr lang="en-US" sz="1200" b="1" dirty="0"/>
              <a:t>PE=5</a:t>
            </a:r>
            <a:r>
              <a:rPr lang="en-US" sz="1200" dirty="0"/>
              <a:t> SV=1</a:t>
            </a:r>
          </a:p>
          <a:p>
            <a:r>
              <a:rPr lang="en-US" sz="1200" dirty="0"/>
              <a:t>MQIPTLIDSMANKLHKKPPPLLKLTVIASDAEFHPPPLLGISYEELGSKLVNFATTRNVA</a:t>
            </a:r>
          </a:p>
          <a:p>
            <a:r>
              <a:rPr lang="en-US" sz="1200" dirty="0"/>
              <a:t>MEFRIISSSYSDGLSSLIEQLRIDPFVFNEALVVNCHMMLHYIPDEILTSNLRSVFLKEL</a:t>
            </a:r>
          </a:p>
          <a:p>
            <a:r>
              <a:rPr lang="en-US" sz="1200" dirty="0"/>
              <a:t>RDLNPTIVTLIDEDSDFTSTNFISRLRSLYNYMWIPYDTAEMFLTRGSEQRQWYEADISW</a:t>
            </a:r>
          </a:p>
          <a:p>
            <a:r>
              <a:rPr lang="en-US" sz="1200" dirty="0"/>
              <a:t>KIDNVVAKEGAERVERLEPKSR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4773314" cy="437801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Similarity-</a:t>
            </a:r>
            <a:r>
              <a:rPr lang="en-US" dirty="0" smtClean="0">
                <a:solidFill>
                  <a:srgbClr val="000000"/>
                </a:solidFill>
              </a:rPr>
              <a:t>based method: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Protein data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33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525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4297054" cy="437801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Similarity-</a:t>
            </a:r>
            <a:r>
              <a:rPr lang="en-US" dirty="0" smtClean="0">
                <a:solidFill>
                  <a:srgbClr val="000000"/>
                </a:solidFill>
              </a:rPr>
              <a:t>based method: 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MS PGothic" charset="0"/>
              </a:rPr>
              <a:t> RNA-</a:t>
            </a:r>
            <a:r>
              <a:rPr lang="en-US" dirty="0" err="1" smtClean="0">
                <a:solidFill>
                  <a:srgbClr val="000000"/>
                </a:solidFill>
                <a:latin typeface="Calibri" charset="0"/>
                <a:ea typeface="MS PGothic" charset="0"/>
              </a:rPr>
              <a:t>seq</a:t>
            </a:r>
            <a:r>
              <a:rPr lang="en-US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 data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68788" y="1173870"/>
            <a:ext cx="8229600" cy="5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rgbClr val="1365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Types of </a:t>
            </a:r>
            <a:r>
              <a:rPr lang="en-US" sz="2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data used: RNA-</a:t>
            </a:r>
            <a:r>
              <a:rPr lang="en-US" sz="2800" dirty="0" err="1" smtClean="0">
                <a:solidFill>
                  <a:srgbClr val="000000"/>
                </a:solidFill>
                <a:latin typeface="Calibri" charset="0"/>
                <a:ea typeface="MS PGothic" charset="0"/>
              </a:rPr>
              <a:t>seq</a:t>
            </a:r>
            <a:endParaRPr lang="en-US" sz="2400" dirty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3850" y="2364565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08175" y="2364565"/>
            <a:ext cx="1079500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 sz="1600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87675" y="2364565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67175" y="2364565"/>
            <a:ext cx="1081088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263" y="2364565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27763" y="2364565"/>
            <a:ext cx="1081087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08850" y="2364565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323850" y="1572403"/>
            <a:ext cx="750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/>
              <a:t>DNA</a:t>
            </a:r>
          </a:p>
        </p:txBody>
      </p:sp>
      <p:sp>
        <p:nvSpPr>
          <p:cNvPr id="15" name="TextBox 4"/>
          <p:cNvSpPr txBox="1">
            <a:spLocks noChangeArrowheads="1"/>
          </p:cNvSpPr>
          <p:nvPr/>
        </p:nvSpPr>
        <p:spPr bwMode="auto">
          <a:xfrm>
            <a:off x="2051050" y="2004203"/>
            <a:ext cx="7016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Intron</a:t>
            </a:r>
          </a:p>
        </p:txBody>
      </p:sp>
      <p:sp>
        <p:nvSpPr>
          <p:cNvPr id="16" name="TextBox 14"/>
          <p:cNvSpPr txBox="1">
            <a:spLocks noChangeArrowheads="1"/>
          </p:cNvSpPr>
          <p:nvPr/>
        </p:nvSpPr>
        <p:spPr bwMode="auto">
          <a:xfrm>
            <a:off x="4284663" y="2004203"/>
            <a:ext cx="7000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Intron</a:t>
            </a:r>
          </a:p>
        </p:txBody>
      </p:sp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6443663" y="2004203"/>
            <a:ext cx="7016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Intron</a:t>
            </a:r>
          </a:p>
        </p:txBody>
      </p:sp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3276600" y="2004203"/>
            <a:ext cx="5889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Exon</a:t>
            </a:r>
          </a:p>
        </p:txBody>
      </p:sp>
      <p:sp>
        <p:nvSpPr>
          <p:cNvPr id="19" name="TextBox 17"/>
          <p:cNvSpPr txBox="1">
            <a:spLocks noChangeArrowheads="1"/>
          </p:cNvSpPr>
          <p:nvPr/>
        </p:nvSpPr>
        <p:spPr bwMode="auto">
          <a:xfrm>
            <a:off x="5435600" y="2004203"/>
            <a:ext cx="5905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Exon</a:t>
            </a:r>
          </a:p>
        </p:txBody>
      </p:sp>
      <p:sp>
        <p:nvSpPr>
          <p:cNvPr id="20" name="TextBox 18"/>
          <p:cNvSpPr txBox="1">
            <a:spLocks noChangeArrowheads="1"/>
          </p:cNvSpPr>
          <p:nvPr/>
        </p:nvSpPr>
        <p:spPr bwMode="auto">
          <a:xfrm>
            <a:off x="827088" y="2004203"/>
            <a:ext cx="5905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Exon</a:t>
            </a:r>
          </a:p>
        </p:txBody>
      </p:sp>
      <p:sp>
        <p:nvSpPr>
          <p:cNvPr id="21" name="TextBox 19"/>
          <p:cNvSpPr txBox="1">
            <a:spLocks noChangeArrowheads="1"/>
          </p:cNvSpPr>
          <p:nvPr/>
        </p:nvSpPr>
        <p:spPr bwMode="auto">
          <a:xfrm>
            <a:off x="7812088" y="2004203"/>
            <a:ext cx="5905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Exon</a:t>
            </a:r>
          </a:p>
        </p:txBody>
      </p:sp>
      <p:sp>
        <p:nvSpPr>
          <p:cNvPr id="22" name="TextBox 13"/>
          <p:cNvSpPr txBox="1">
            <a:spLocks noChangeArrowheads="1"/>
          </p:cNvSpPr>
          <p:nvPr/>
        </p:nvSpPr>
        <p:spPr bwMode="auto">
          <a:xfrm>
            <a:off x="323850" y="2293128"/>
            <a:ext cx="484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sp>
        <p:nvSpPr>
          <p:cNvPr id="23" name="TextBox 21"/>
          <p:cNvSpPr txBox="1">
            <a:spLocks noChangeArrowheads="1"/>
          </p:cNvSpPr>
          <p:nvPr/>
        </p:nvSpPr>
        <p:spPr bwMode="auto">
          <a:xfrm>
            <a:off x="8388350" y="2293128"/>
            <a:ext cx="484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127125" y="2364565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3"/>
          <p:cNvSpPr txBox="1">
            <a:spLocks noChangeArrowheads="1"/>
          </p:cNvSpPr>
          <p:nvPr/>
        </p:nvSpPr>
        <p:spPr bwMode="auto">
          <a:xfrm>
            <a:off x="611188" y="2580465"/>
            <a:ext cx="1030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ATG</a:t>
            </a:r>
          </a:p>
          <a:p>
            <a:pPr algn="ctr" eaLnBrk="1" hangingPunct="1"/>
            <a:r>
              <a:rPr lang="en-US" sz="1400"/>
              <a:t>Start codon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8010525" y="2364565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5"/>
          <p:cNvSpPr txBox="1">
            <a:spLocks noChangeArrowheads="1"/>
          </p:cNvSpPr>
          <p:nvPr/>
        </p:nvSpPr>
        <p:spPr bwMode="auto">
          <a:xfrm>
            <a:off x="7380288" y="2651903"/>
            <a:ext cx="12620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TAG, TAA, TGA</a:t>
            </a:r>
          </a:p>
          <a:p>
            <a:pPr algn="ctr" eaLnBrk="1" hangingPunct="1"/>
            <a:r>
              <a:rPr lang="en-US" sz="1400"/>
              <a:t>Stop codon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3850" y="3929840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908175" y="3929840"/>
            <a:ext cx="1079500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 sz="1600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987675" y="3929840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67175" y="3929840"/>
            <a:ext cx="1081088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148263" y="3929840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227763" y="3929840"/>
            <a:ext cx="1081087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308850" y="3929840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323850" y="3137678"/>
            <a:ext cx="1492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/>
              <a:t>Pre-mRNA</a:t>
            </a:r>
          </a:p>
        </p:txBody>
      </p:sp>
      <p:sp>
        <p:nvSpPr>
          <p:cNvPr id="36" name="TextBox 44"/>
          <p:cNvSpPr txBox="1">
            <a:spLocks noChangeArrowheads="1"/>
          </p:cNvSpPr>
          <p:nvPr/>
        </p:nvSpPr>
        <p:spPr bwMode="auto">
          <a:xfrm>
            <a:off x="323850" y="3856815"/>
            <a:ext cx="484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sp>
        <p:nvSpPr>
          <p:cNvPr id="37" name="TextBox 45"/>
          <p:cNvSpPr txBox="1">
            <a:spLocks noChangeArrowheads="1"/>
          </p:cNvSpPr>
          <p:nvPr/>
        </p:nvSpPr>
        <p:spPr bwMode="auto">
          <a:xfrm>
            <a:off x="8388350" y="3856815"/>
            <a:ext cx="484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1127125" y="3929840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47"/>
          <p:cNvSpPr txBox="1">
            <a:spLocks noChangeArrowheads="1"/>
          </p:cNvSpPr>
          <p:nvPr/>
        </p:nvSpPr>
        <p:spPr bwMode="auto">
          <a:xfrm>
            <a:off x="611188" y="4145740"/>
            <a:ext cx="1030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ATG</a:t>
            </a:r>
          </a:p>
          <a:p>
            <a:pPr algn="ctr" eaLnBrk="1" hangingPunct="1"/>
            <a:r>
              <a:rPr lang="en-US" sz="1400"/>
              <a:t>Start codon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8010525" y="3929840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9"/>
          <p:cNvSpPr txBox="1">
            <a:spLocks noChangeArrowheads="1"/>
          </p:cNvSpPr>
          <p:nvPr/>
        </p:nvSpPr>
        <p:spPr bwMode="auto">
          <a:xfrm>
            <a:off x="7380288" y="4217178"/>
            <a:ext cx="12620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TAG, TAA, TGA</a:t>
            </a:r>
          </a:p>
          <a:p>
            <a:pPr algn="ctr" eaLnBrk="1" hangingPunct="1"/>
            <a:r>
              <a:rPr lang="en-US" sz="1400"/>
              <a:t>Stop codon 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4572000" y="2724928"/>
            <a:ext cx="0" cy="719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50"/>
          <p:cNvSpPr txBox="1">
            <a:spLocks noChangeArrowheads="1"/>
          </p:cNvSpPr>
          <p:nvPr/>
        </p:nvSpPr>
        <p:spPr bwMode="auto">
          <a:xfrm>
            <a:off x="4643438" y="2869390"/>
            <a:ext cx="12858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Transcription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572000" y="4380690"/>
            <a:ext cx="0" cy="720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55"/>
          <p:cNvSpPr txBox="1">
            <a:spLocks noChangeArrowheads="1"/>
          </p:cNvSpPr>
          <p:nvPr/>
        </p:nvSpPr>
        <p:spPr bwMode="auto">
          <a:xfrm>
            <a:off x="4905375" y="4525153"/>
            <a:ext cx="8191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Splicing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908175" y="5317315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47" name="TextBox 62"/>
          <p:cNvSpPr txBox="1">
            <a:spLocks noChangeArrowheads="1"/>
          </p:cNvSpPr>
          <p:nvPr/>
        </p:nvSpPr>
        <p:spPr bwMode="auto">
          <a:xfrm>
            <a:off x="1908175" y="5244290"/>
            <a:ext cx="484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2711450" y="5317315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3492500" y="5317315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572000" y="5317315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651500" y="5317315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52" name="TextBox 68"/>
          <p:cNvSpPr txBox="1">
            <a:spLocks noChangeArrowheads="1"/>
          </p:cNvSpPr>
          <p:nvPr/>
        </p:nvSpPr>
        <p:spPr bwMode="auto">
          <a:xfrm>
            <a:off x="6732588" y="5244290"/>
            <a:ext cx="4841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6354763" y="5317315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70"/>
          <p:cNvSpPr txBox="1">
            <a:spLocks noChangeArrowheads="1"/>
          </p:cNvSpPr>
          <p:nvPr/>
        </p:nvSpPr>
        <p:spPr bwMode="auto">
          <a:xfrm>
            <a:off x="5724525" y="5604653"/>
            <a:ext cx="12620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TAG, TAA, TGA</a:t>
            </a:r>
          </a:p>
          <a:p>
            <a:pPr algn="ctr" eaLnBrk="1" hangingPunct="1"/>
            <a:r>
              <a:rPr lang="en-US" sz="1400"/>
              <a:t>Stop codon 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1908175" y="4164790"/>
            <a:ext cx="1584325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987675" y="4164790"/>
            <a:ext cx="504825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067175" y="4164790"/>
            <a:ext cx="504825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4572000" y="4164790"/>
            <a:ext cx="576263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651500" y="4164790"/>
            <a:ext cx="576263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651500" y="4164790"/>
            <a:ext cx="1657350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85"/>
          <p:cNvSpPr txBox="1">
            <a:spLocks noChangeArrowheads="1"/>
          </p:cNvSpPr>
          <p:nvPr/>
        </p:nvSpPr>
        <p:spPr bwMode="auto">
          <a:xfrm>
            <a:off x="2195513" y="5604653"/>
            <a:ext cx="1030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ATG</a:t>
            </a:r>
          </a:p>
          <a:p>
            <a:pPr algn="ctr" eaLnBrk="1" hangingPunct="1"/>
            <a:r>
              <a:rPr lang="en-US" sz="1400"/>
              <a:t>Start codon</a:t>
            </a:r>
          </a:p>
        </p:txBody>
      </p:sp>
      <p:sp>
        <p:nvSpPr>
          <p:cNvPr id="62" name="TextBox 83"/>
          <p:cNvSpPr txBox="1">
            <a:spLocks noChangeArrowheads="1"/>
          </p:cNvSpPr>
          <p:nvPr/>
        </p:nvSpPr>
        <p:spPr bwMode="auto">
          <a:xfrm>
            <a:off x="395288" y="4741053"/>
            <a:ext cx="9794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/>
              <a:t>mRNA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4572000" y="5677678"/>
            <a:ext cx="0" cy="719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84"/>
          <p:cNvSpPr txBox="1">
            <a:spLocks noChangeArrowheads="1"/>
          </p:cNvSpPr>
          <p:nvPr/>
        </p:nvSpPr>
        <p:spPr bwMode="auto">
          <a:xfrm>
            <a:off x="4067175" y="6468253"/>
            <a:ext cx="11191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Translation</a:t>
            </a:r>
          </a:p>
        </p:txBody>
      </p:sp>
      <p:sp>
        <p:nvSpPr>
          <p:cNvPr id="65" name="TextBox 86"/>
          <p:cNvSpPr txBox="1">
            <a:spLocks noChangeArrowheads="1"/>
          </p:cNvSpPr>
          <p:nvPr/>
        </p:nvSpPr>
        <p:spPr bwMode="auto">
          <a:xfrm>
            <a:off x="1835150" y="2509028"/>
            <a:ext cx="390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GT</a:t>
            </a:r>
          </a:p>
        </p:txBody>
      </p:sp>
      <p:sp>
        <p:nvSpPr>
          <p:cNvPr id="66" name="TextBox 90"/>
          <p:cNvSpPr txBox="1">
            <a:spLocks noChangeArrowheads="1"/>
          </p:cNvSpPr>
          <p:nvPr/>
        </p:nvSpPr>
        <p:spPr bwMode="auto">
          <a:xfrm>
            <a:off x="3995738" y="2509028"/>
            <a:ext cx="390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GT</a:t>
            </a:r>
          </a:p>
        </p:txBody>
      </p:sp>
      <p:sp>
        <p:nvSpPr>
          <p:cNvPr id="67" name="TextBox 91"/>
          <p:cNvSpPr txBox="1">
            <a:spLocks noChangeArrowheads="1"/>
          </p:cNvSpPr>
          <p:nvPr/>
        </p:nvSpPr>
        <p:spPr bwMode="auto">
          <a:xfrm>
            <a:off x="6156325" y="2509028"/>
            <a:ext cx="388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GT</a:t>
            </a:r>
          </a:p>
        </p:txBody>
      </p:sp>
      <p:sp>
        <p:nvSpPr>
          <p:cNvPr id="68" name="TextBox 12293"/>
          <p:cNvSpPr txBox="1">
            <a:spLocks noChangeArrowheads="1"/>
          </p:cNvSpPr>
          <p:nvPr/>
        </p:nvSpPr>
        <p:spPr bwMode="auto">
          <a:xfrm>
            <a:off x="8820150" y="3877453"/>
            <a:ext cx="3921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AA</a:t>
            </a:r>
          </a:p>
        </p:txBody>
      </p:sp>
      <p:sp>
        <p:nvSpPr>
          <p:cNvPr id="69" name="TextBox 102"/>
          <p:cNvSpPr txBox="1">
            <a:spLocks noChangeArrowheads="1"/>
          </p:cNvSpPr>
          <p:nvPr/>
        </p:nvSpPr>
        <p:spPr bwMode="auto">
          <a:xfrm>
            <a:off x="8928100" y="4093353"/>
            <a:ext cx="2159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AAAAA</a:t>
            </a:r>
          </a:p>
        </p:txBody>
      </p:sp>
      <p:sp>
        <p:nvSpPr>
          <p:cNvPr id="70" name="TextBox 104"/>
          <p:cNvSpPr txBox="1">
            <a:spLocks noChangeArrowheads="1"/>
          </p:cNvSpPr>
          <p:nvPr/>
        </p:nvSpPr>
        <p:spPr bwMode="auto">
          <a:xfrm>
            <a:off x="7164388" y="5244290"/>
            <a:ext cx="1120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AAAAAAAAA</a:t>
            </a:r>
          </a:p>
        </p:txBody>
      </p:sp>
      <p:sp>
        <p:nvSpPr>
          <p:cNvPr id="71" name="TextBox 106"/>
          <p:cNvSpPr txBox="1">
            <a:spLocks noChangeArrowheads="1"/>
          </p:cNvSpPr>
          <p:nvPr/>
        </p:nvSpPr>
        <p:spPr bwMode="auto">
          <a:xfrm>
            <a:off x="2700338" y="2509028"/>
            <a:ext cx="401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AG</a:t>
            </a:r>
          </a:p>
        </p:txBody>
      </p:sp>
      <p:sp>
        <p:nvSpPr>
          <p:cNvPr id="72" name="TextBox 107"/>
          <p:cNvSpPr txBox="1">
            <a:spLocks noChangeArrowheads="1"/>
          </p:cNvSpPr>
          <p:nvPr/>
        </p:nvSpPr>
        <p:spPr bwMode="auto">
          <a:xfrm>
            <a:off x="4859338" y="2488390"/>
            <a:ext cx="403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AG</a:t>
            </a:r>
          </a:p>
        </p:txBody>
      </p:sp>
      <p:sp>
        <p:nvSpPr>
          <p:cNvPr id="73" name="TextBox 108"/>
          <p:cNvSpPr txBox="1">
            <a:spLocks noChangeArrowheads="1"/>
          </p:cNvSpPr>
          <p:nvPr/>
        </p:nvSpPr>
        <p:spPr bwMode="auto">
          <a:xfrm>
            <a:off x="7019925" y="2509028"/>
            <a:ext cx="401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AG</a:t>
            </a:r>
          </a:p>
        </p:txBody>
      </p:sp>
      <p:sp>
        <p:nvSpPr>
          <p:cNvPr id="74" name="Oval 73"/>
          <p:cNvSpPr/>
          <p:nvPr/>
        </p:nvSpPr>
        <p:spPr>
          <a:xfrm>
            <a:off x="1403350" y="5028390"/>
            <a:ext cx="6985000" cy="792163"/>
          </a:xfrm>
          <a:prstGeom prst="ellipse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34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211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18883"/>
            <a:ext cx="4388964" cy="437801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Similarity-based method: 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MS PGothic" charset="0"/>
              </a:rPr>
              <a:t> RNA-</a:t>
            </a:r>
            <a:r>
              <a:rPr lang="en-US" dirty="0" err="1">
                <a:solidFill>
                  <a:srgbClr val="000000"/>
                </a:solidFill>
                <a:latin typeface="Calibri" charset="0"/>
                <a:ea typeface="MS PGothic" charset="0"/>
              </a:rPr>
              <a:t>seq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MS PGothic" charset="0"/>
              </a:rPr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charset="0"/>
                <a:ea typeface="MS PGothic" charset="0"/>
              </a:rPr>
              <a:t>Should always be included in an annotation </a:t>
            </a:r>
            <a:r>
              <a:rPr lang="en-US" sz="24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project</a:t>
            </a:r>
          </a:p>
          <a:p>
            <a:endParaRPr lang="en-US" sz="2400" dirty="0">
              <a:solidFill>
                <a:srgbClr val="000000"/>
              </a:solidFill>
              <a:latin typeface="Calibri" charset="0"/>
              <a:ea typeface="MS PGothic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bri" charset="0"/>
                <a:ea typeface="MS PGothic" charset="0"/>
              </a:rPr>
              <a:t>From the same organism as the genomic data =&gt; </a:t>
            </a:r>
            <a:r>
              <a:rPr lang="en-US" sz="24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unbiased</a:t>
            </a:r>
          </a:p>
          <a:p>
            <a:endParaRPr lang="en-US" sz="2400" dirty="0" smtClean="0">
              <a:solidFill>
                <a:srgbClr val="000000"/>
              </a:solidFill>
              <a:latin typeface="Calibri" charset="0"/>
              <a:ea typeface="MS PGothic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bri" charset="0"/>
                <a:ea typeface="MS PGothic" charset="0"/>
              </a:rPr>
              <a:t>Sample different tissues or life stages if possible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alibri" charset="0"/>
              <a:ea typeface="MS PGothic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bri" charset="0"/>
                <a:ea typeface="MS PGothic" charset="0"/>
              </a:rPr>
              <a:t>/!\ Can be very noisy (tissue/species dependent), can include pre-</a:t>
            </a:r>
            <a:r>
              <a:rPr lang="en-US" sz="24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mRNA</a:t>
            </a:r>
          </a:p>
          <a:p>
            <a:pPr marL="457200" lvl="1" indent="0">
              <a:buNone/>
            </a:pPr>
            <a:r>
              <a:rPr lang="en-US" sz="22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	=&gt; </a:t>
            </a:r>
            <a:r>
              <a:rPr lang="en-US" sz="24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Avoid </a:t>
            </a:r>
            <a:r>
              <a:rPr lang="en-US" sz="2400" dirty="0">
                <a:solidFill>
                  <a:srgbClr val="000000"/>
                </a:solidFill>
                <a:latin typeface="Calibri" charset="0"/>
                <a:ea typeface="MS PGothic" charset="0"/>
              </a:rPr>
              <a:t>gonads; muscle or liver is </a:t>
            </a:r>
            <a:r>
              <a:rPr lang="en-US" sz="24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good</a:t>
            </a:r>
            <a:endParaRPr lang="en-US" sz="2400" dirty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35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7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4313764" cy="437801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Similarity-based method: 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MS PGothic" charset="0"/>
              </a:rPr>
              <a:t> RNA-</a:t>
            </a:r>
            <a:r>
              <a:rPr lang="en-US" dirty="0" err="1">
                <a:solidFill>
                  <a:srgbClr val="000000"/>
                </a:solidFill>
                <a:latin typeface="Calibri" charset="0"/>
                <a:ea typeface="MS PGothic" charset="0"/>
              </a:rPr>
              <a:t>seq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MS PGothic" charset="0"/>
              </a:rPr>
              <a:t> data</a:t>
            </a:r>
            <a:endParaRPr lang="en-US" dirty="0"/>
          </a:p>
        </p:txBody>
      </p:sp>
      <p:sp>
        <p:nvSpPr>
          <p:cNvPr id="76" name="Title 1"/>
          <p:cNvSpPr txBox="1">
            <a:spLocks/>
          </p:cNvSpPr>
          <p:nvPr/>
        </p:nvSpPr>
        <p:spPr bwMode="auto">
          <a:xfrm>
            <a:off x="468788" y="1173870"/>
            <a:ext cx="8229600" cy="5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rgbClr val="1365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data quality</a:t>
            </a:r>
            <a:endParaRPr lang="en-US" sz="2400" dirty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54914" y="2260600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839239" y="2260600"/>
            <a:ext cx="1079500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 sz="1600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918739" y="2260600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998239" y="2260600"/>
            <a:ext cx="1081088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079327" y="2260600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158827" y="2260600"/>
            <a:ext cx="1081087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239914" y="2260600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84" name="TextBox 3"/>
          <p:cNvSpPr txBox="1">
            <a:spLocks noChangeArrowheads="1"/>
          </p:cNvSpPr>
          <p:nvPr/>
        </p:nvSpPr>
        <p:spPr bwMode="auto">
          <a:xfrm>
            <a:off x="254914" y="1468438"/>
            <a:ext cx="750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/>
              <a:t>DNA</a:t>
            </a:r>
          </a:p>
        </p:txBody>
      </p:sp>
      <p:sp>
        <p:nvSpPr>
          <p:cNvPr id="85" name="TextBox 4"/>
          <p:cNvSpPr txBox="1">
            <a:spLocks noChangeArrowheads="1"/>
          </p:cNvSpPr>
          <p:nvPr/>
        </p:nvSpPr>
        <p:spPr bwMode="auto">
          <a:xfrm>
            <a:off x="1982114" y="1900238"/>
            <a:ext cx="7016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Intron</a:t>
            </a:r>
          </a:p>
        </p:txBody>
      </p:sp>
      <p:sp>
        <p:nvSpPr>
          <p:cNvPr id="86" name="TextBox 14"/>
          <p:cNvSpPr txBox="1">
            <a:spLocks noChangeArrowheads="1"/>
          </p:cNvSpPr>
          <p:nvPr/>
        </p:nvSpPr>
        <p:spPr bwMode="auto">
          <a:xfrm>
            <a:off x="4215727" y="1900238"/>
            <a:ext cx="7000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 dirty="0"/>
              <a:t>Intron</a:t>
            </a:r>
          </a:p>
        </p:txBody>
      </p:sp>
      <p:sp>
        <p:nvSpPr>
          <p:cNvPr id="87" name="TextBox 15"/>
          <p:cNvSpPr txBox="1">
            <a:spLocks noChangeArrowheads="1"/>
          </p:cNvSpPr>
          <p:nvPr/>
        </p:nvSpPr>
        <p:spPr bwMode="auto">
          <a:xfrm>
            <a:off x="6374727" y="1900238"/>
            <a:ext cx="7016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Intron</a:t>
            </a:r>
          </a:p>
        </p:txBody>
      </p:sp>
      <p:sp>
        <p:nvSpPr>
          <p:cNvPr id="88" name="TextBox 12"/>
          <p:cNvSpPr txBox="1">
            <a:spLocks noChangeArrowheads="1"/>
          </p:cNvSpPr>
          <p:nvPr/>
        </p:nvSpPr>
        <p:spPr bwMode="auto">
          <a:xfrm>
            <a:off x="3207664" y="1900238"/>
            <a:ext cx="5889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Exon</a:t>
            </a:r>
          </a:p>
        </p:txBody>
      </p:sp>
      <p:sp>
        <p:nvSpPr>
          <p:cNvPr id="89" name="TextBox 17"/>
          <p:cNvSpPr txBox="1">
            <a:spLocks noChangeArrowheads="1"/>
          </p:cNvSpPr>
          <p:nvPr/>
        </p:nvSpPr>
        <p:spPr bwMode="auto">
          <a:xfrm>
            <a:off x="5366664" y="1900238"/>
            <a:ext cx="5905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 dirty="0"/>
              <a:t>Exon</a:t>
            </a:r>
          </a:p>
        </p:txBody>
      </p:sp>
      <p:sp>
        <p:nvSpPr>
          <p:cNvPr id="90" name="TextBox 18"/>
          <p:cNvSpPr txBox="1">
            <a:spLocks noChangeArrowheads="1"/>
          </p:cNvSpPr>
          <p:nvPr/>
        </p:nvSpPr>
        <p:spPr bwMode="auto">
          <a:xfrm>
            <a:off x="758152" y="1900238"/>
            <a:ext cx="5905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Exon</a:t>
            </a:r>
          </a:p>
        </p:txBody>
      </p:sp>
      <p:sp>
        <p:nvSpPr>
          <p:cNvPr id="91" name="TextBox 19"/>
          <p:cNvSpPr txBox="1">
            <a:spLocks noChangeArrowheads="1"/>
          </p:cNvSpPr>
          <p:nvPr/>
        </p:nvSpPr>
        <p:spPr bwMode="auto">
          <a:xfrm>
            <a:off x="7743152" y="1900238"/>
            <a:ext cx="5905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Exon</a:t>
            </a:r>
          </a:p>
        </p:txBody>
      </p:sp>
      <p:sp>
        <p:nvSpPr>
          <p:cNvPr id="92" name="TextBox 13"/>
          <p:cNvSpPr txBox="1">
            <a:spLocks noChangeArrowheads="1"/>
          </p:cNvSpPr>
          <p:nvPr/>
        </p:nvSpPr>
        <p:spPr bwMode="auto">
          <a:xfrm>
            <a:off x="254914" y="2189163"/>
            <a:ext cx="484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sp>
        <p:nvSpPr>
          <p:cNvPr id="93" name="TextBox 21"/>
          <p:cNvSpPr txBox="1">
            <a:spLocks noChangeArrowheads="1"/>
          </p:cNvSpPr>
          <p:nvPr/>
        </p:nvSpPr>
        <p:spPr bwMode="auto">
          <a:xfrm>
            <a:off x="8319414" y="2189163"/>
            <a:ext cx="484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cxnSp>
        <p:nvCxnSpPr>
          <p:cNvPr id="94" name="Straight Connector 93"/>
          <p:cNvCxnSpPr/>
          <p:nvPr/>
        </p:nvCxnSpPr>
        <p:spPr>
          <a:xfrm>
            <a:off x="1058189" y="2260600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TextBox 23"/>
          <p:cNvSpPr txBox="1">
            <a:spLocks noChangeArrowheads="1"/>
          </p:cNvSpPr>
          <p:nvPr/>
        </p:nvSpPr>
        <p:spPr bwMode="auto">
          <a:xfrm>
            <a:off x="542252" y="2476500"/>
            <a:ext cx="1030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ATG</a:t>
            </a:r>
          </a:p>
          <a:p>
            <a:pPr algn="ctr" eaLnBrk="1" hangingPunct="1"/>
            <a:r>
              <a:rPr lang="en-US" sz="1400"/>
              <a:t>Start codon</a:t>
            </a:r>
          </a:p>
        </p:txBody>
      </p:sp>
      <p:cxnSp>
        <p:nvCxnSpPr>
          <p:cNvPr id="96" name="Straight Connector 95"/>
          <p:cNvCxnSpPr/>
          <p:nvPr/>
        </p:nvCxnSpPr>
        <p:spPr>
          <a:xfrm>
            <a:off x="7941589" y="2260600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TextBox 25"/>
          <p:cNvSpPr txBox="1">
            <a:spLocks noChangeArrowheads="1"/>
          </p:cNvSpPr>
          <p:nvPr/>
        </p:nvSpPr>
        <p:spPr bwMode="auto">
          <a:xfrm>
            <a:off x="7311352" y="2547938"/>
            <a:ext cx="12620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TAG, TAA, TGA</a:t>
            </a:r>
          </a:p>
          <a:p>
            <a:pPr algn="ctr" eaLnBrk="1" hangingPunct="1"/>
            <a:r>
              <a:rPr lang="en-US" sz="1400"/>
              <a:t>Stop codon </a:t>
            </a:r>
          </a:p>
        </p:txBody>
      </p:sp>
      <p:sp>
        <p:nvSpPr>
          <p:cNvPr id="98" name="Rectangle 97"/>
          <p:cNvSpPr/>
          <p:nvPr/>
        </p:nvSpPr>
        <p:spPr>
          <a:xfrm>
            <a:off x="254914" y="3825875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839239" y="3825875"/>
            <a:ext cx="1079500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 sz="1600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918739" y="3825875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998239" y="3825875"/>
            <a:ext cx="1081088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079327" y="3825875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158827" y="3825875"/>
            <a:ext cx="1081087" cy="215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239914" y="3825875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05" name="TextBox 36"/>
          <p:cNvSpPr txBox="1">
            <a:spLocks noChangeArrowheads="1"/>
          </p:cNvSpPr>
          <p:nvPr/>
        </p:nvSpPr>
        <p:spPr bwMode="auto">
          <a:xfrm>
            <a:off x="254914" y="3033713"/>
            <a:ext cx="1492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/>
              <a:t>Pre-mRNA</a:t>
            </a:r>
          </a:p>
        </p:txBody>
      </p:sp>
      <p:sp>
        <p:nvSpPr>
          <p:cNvPr id="106" name="TextBox 44"/>
          <p:cNvSpPr txBox="1">
            <a:spLocks noChangeArrowheads="1"/>
          </p:cNvSpPr>
          <p:nvPr/>
        </p:nvSpPr>
        <p:spPr bwMode="auto">
          <a:xfrm>
            <a:off x="254914" y="3752850"/>
            <a:ext cx="484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sp>
        <p:nvSpPr>
          <p:cNvPr id="107" name="TextBox 45"/>
          <p:cNvSpPr txBox="1">
            <a:spLocks noChangeArrowheads="1"/>
          </p:cNvSpPr>
          <p:nvPr/>
        </p:nvSpPr>
        <p:spPr bwMode="auto">
          <a:xfrm>
            <a:off x="8319414" y="3752850"/>
            <a:ext cx="484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cxnSp>
        <p:nvCxnSpPr>
          <p:cNvPr id="108" name="Straight Connector 107"/>
          <p:cNvCxnSpPr/>
          <p:nvPr/>
        </p:nvCxnSpPr>
        <p:spPr>
          <a:xfrm>
            <a:off x="1058189" y="3825875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9" name="TextBox 47"/>
          <p:cNvSpPr txBox="1">
            <a:spLocks noChangeArrowheads="1"/>
          </p:cNvSpPr>
          <p:nvPr/>
        </p:nvSpPr>
        <p:spPr bwMode="auto">
          <a:xfrm>
            <a:off x="542252" y="4041775"/>
            <a:ext cx="1030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ATG</a:t>
            </a:r>
          </a:p>
          <a:p>
            <a:pPr algn="ctr" eaLnBrk="1" hangingPunct="1"/>
            <a:r>
              <a:rPr lang="en-US" sz="1400"/>
              <a:t>Start codon</a:t>
            </a:r>
          </a:p>
        </p:txBody>
      </p:sp>
      <p:cxnSp>
        <p:nvCxnSpPr>
          <p:cNvPr id="110" name="Straight Connector 109"/>
          <p:cNvCxnSpPr/>
          <p:nvPr/>
        </p:nvCxnSpPr>
        <p:spPr>
          <a:xfrm>
            <a:off x="7941589" y="3825875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1" name="TextBox 49"/>
          <p:cNvSpPr txBox="1">
            <a:spLocks noChangeArrowheads="1"/>
          </p:cNvSpPr>
          <p:nvPr/>
        </p:nvSpPr>
        <p:spPr bwMode="auto">
          <a:xfrm>
            <a:off x="7311352" y="4113213"/>
            <a:ext cx="12620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TAG, TAA, TGA</a:t>
            </a:r>
          </a:p>
          <a:p>
            <a:pPr algn="ctr" eaLnBrk="1" hangingPunct="1"/>
            <a:r>
              <a:rPr lang="en-US" sz="1400"/>
              <a:t>Stop codon </a:t>
            </a: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4503064" y="2620963"/>
            <a:ext cx="0" cy="7191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3" name="TextBox 50"/>
          <p:cNvSpPr txBox="1">
            <a:spLocks noChangeArrowheads="1"/>
          </p:cNvSpPr>
          <p:nvPr/>
        </p:nvSpPr>
        <p:spPr bwMode="auto">
          <a:xfrm>
            <a:off x="4574502" y="2765425"/>
            <a:ext cx="12858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Transcription</a:t>
            </a:r>
          </a:p>
        </p:txBody>
      </p:sp>
      <p:cxnSp>
        <p:nvCxnSpPr>
          <p:cNvPr id="114" name="Straight Arrow Connector 113"/>
          <p:cNvCxnSpPr/>
          <p:nvPr/>
        </p:nvCxnSpPr>
        <p:spPr>
          <a:xfrm>
            <a:off x="4503064" y="4276725"/>
            <a:ext cx="0" cy="720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5" name="TextBox 55"/>
          <p:cNvSpPr txBox="1">
            <a:spLocks noChangeArrowheads="1"/>
          </p:cNvSpPr>
          <p:nvPr/>
        </p:nvSpPr>
        <p:spPr bwMode="auto">
          <a:xfrm>
            <a:off x="4836439" y="4421188"/>
            <a:ext cx="8191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/>
              <a:t>Splicing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1839239" y="5213350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17" name="TextBox 62"/>
          <p:cNvSpPr txBox="1">
            <a:spLocks noChangeArrowheads="1"/>
          </p:cNvSpPr>
          <p:nvPr/>
        </p:nvSpPr>
        <p:spPr bwMode="auto">
          <a:xfrm>
            <a:off x="1839239" y="5140325"/>
            <a:ext cx="484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cxnSp>
        <p:nvCxnSpPr>
          <p:cNvPr id="118" name="Straight Connector 117"/>
          <p:cNvCxnSpPr/>
          <p:nvPr/>
        </p:nvCxnSpPr>
        <p:spPr>
          <a:xfrm>
            <a:off x="2642514" y="5213350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3423564" y="5213350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503064" y="5213350"/>
            <a:ext cx="10795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5582564" y="5213350"/>
            <a:ext cx="1584325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122" name="TextBox 68"/>
          <p:cNvSpPr txBox="1">
            <a:spLocks noChangeArrowheads="1"/>
          </p:cNvSpPr>
          <p:nvPr/>
        </p:nvSpPr>
        <p:spPr bwMode="auto">
          <a:xfrm>
            <a:off x="6663652" y="5140325"/>
            <a:ext cx="4841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UTR</a:t>
            </a:r>
          </a:p>
        </p:txBody>
      </p:sp>
      <p:cxnSp>
        <p:nvCxnSpPr>
          <p:cNvPr id="123" name="Straight Connector 122"/>
          <p:cNvCxnSpPr/>
          <p:nvPr/>
        </p:nvCxnSpPr>
        <p:spPr>
          <a:xfrm>
            <a:off x="6285827" y="5213350"/>
            <a:ext cx="0" cy="215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4" name="TextBox 70"/>
          <p:cNvSpPr txBox="1">
            <a:spLocks noChangeArrowheads="1"/>
          </p:cNvSpPr>
          <p:nvPr/>
        </p:nvSpPr>
        <p:spPr bwMode="auto">
          <a:xfrm>
            <a:off x="5655589" y="5500688"/>
            <a:ext cx="12620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TAG, TAA, TGA</a:t>
            </a:r>
          </a:p>
          <a:p>
            <a:pPr algn="ctr" eaLnBrk="1" hangingPunct="1"/>
            <a:r>
              <a:rPr lang="en-US" sz="1400"/>
              <a:t>Stop codon </a:t>
            </a:r>
          </a:p>
        </p:txBody>
      </p:sp>
      <p:cxnSp>
        <p:nvCxnSpPr>
          <p:cNvPr id="125" name="Straight Connector 124"/>
          <p:cNvCxnSpPr/>
          <p:nvPr/>
        </p:nvCxnSpPr>
        <p:spPr>
          <a:xfrm>
            <a:off x="1839239" y="4060825"/>
            <a:ext cx="1584325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918739" y="4060825"/>
            <a:ext cx="504825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998239" y="4060825"/>
            <a:ext cx="504825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4503064" y="4060825"/>
            <a:ext cx="576263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5582564" y="4060825"/>
            <a:ext cx="576263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5582564" y="4060825"/>
            <a:ext cx="1657350" cy="1152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85"/>
          <p:cNvSpPr txBox="1">
            <a:spLocks noChangeArrowheads="1"/>
          </p:cNvSpPr>
          <p:nvPr/>
        </p:nvSpPr>
        <p:spPr bwMode="auto">
          <a:xfrm>
            <a:off x="2126577" y="5500688"/>
            <a:ext cx="1030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400"/>
              <a:t>ATG</a:t>
            </a:r>
          </a:p>
          <a:p>
            <a:pPr algn="ctr" eaLnBrk="1" hangingPunct="1"/>
            <a:r>
              <a:rPr lang="en-US" sz="1400"/>
              <a:t>Start codon</a:t>
            </a:r>
          </a:p>
        </p:txBody>
      </p:sp>
      <p:sp>
        <p:nvSpPr>
          <p:cNvPr id="132" name="TextBox 83"/>
          <p:cNvSpPr txBox="1">
            <a:spLocks noChangeArrowheads="1"/>
          </p:cNvSpPr>
          <p:nvPr/>
        </p:nvSpPr>
        <p:spPr bwMode="auto">
          <a:xfrm>
            <a:off x="326352" y="5071784"/>
            <a:ext cx="9794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/>
              <a:t>mRNA</a:t>
            </a:r>
          </a:p>
        </p:txBody>
      </p:sp>
      <p:sp>
        <p:nvSpPr>
          <p:cNvPr id="135" name="TextBox 86"/>
          <p:cNvSpPr txBox="1">
            <a:spLocks noChangeArrowheads="1"/>
          </p:cNvSpPr>
          <p:nvPr/>
        </p:nvSpPr>
        <p:spPr bwMode="auto">
          <a:xfrm>
            <a:off x="1766214" y="2405063"/>
            <a:ext cx="390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GT</a:t>
            </a:r>
          </a:p>
        </p:txBody>
      </p:sp>
      <p:sp>
        <p:nvSpPr>
          <p:cNvPr id="136" name="TextBox 90"/>
          <p:cNvSpPr txBox="1">
            <a:spLocks noChangeArrowheads="1"/>
          </p:cNvSpPr>
          <p:nvPr/>
        </p:nvSpPr>
        <p:spPr bwMode="auto">
          <a:xfrm>
            <a:off x="3926802" y="2405063"/>
            <a:ext cx="390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GT</a:t>
            </a:r>
          </a:p>
        </p:txBody>
      </p:sp>
      <p:sp>
        <p:nvSpPr>
          <p:cNvPr id="137" name="TextBox 91"/>
          <p:cNvSpPr txBox="1">
            <a:spLocks noChangeArrowheads="1"/>
          </p:cNvSpPr>
          <p:nvPr/>
        </p:nvSpPr>
        <p:spPr bwMode="auto">
          <a:xfrm>
            <a:off x="6087389" y="2405063"/>
            <a:ext cx="388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GT</a:t>
            </a:r>
          </a:p>
        </p:txBody>
      </p:sp>
      <p:cxnSp>
        <p:nvCxnSpPr>
          <p:cNvPr id="138" name="Straight Connector 137"/>
          <p:cNvCxnSpPr/>
          <p:nvPr/>
        </p:nvCxnSpPr>
        <p:spPr>
          <a:xfrm>
            <a:off x="3090690" y="5213350"/>
            <a:ext cx="647700" cy="0"/>
          </a:xfrm>
          <a:prstGeom prst="line">
            <a:avLst/>
          </a:prstGeom>
          <a:ln w="76200" cmpd="sng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1550314" y="2216412"/>
            <a:ext cx="288925" cy="0"/>
          </a:xfrm>
          <a:prstGeom prst="line">
            <a:avLst/>
          </a:prstGeom>
          <a:ln w="76200" cmpd="sng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2918739" y="2216412"/>
            <a:ext cx="288925" cy="0"/>
          </a:xfrm>
          <a:prstGeom prst="line">
            <a:avLst/>
          </a:prstGeom>
          <a:ln w="76200" cmpd="sng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1" name="TextBox 12293"/>
          <p:cNvSpPr txBox="1">
            <a:spLocks noChangeArrowheads="1"/>
          </p:cNvSpPr>
          <p:nvPr/>
        </p:nvSpPr>
        <p:spPr bwMode="auto">
          <a:xfrm>
            <a:off x="8751214" y="3773488"/>
            <a:ext cx="3921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AA</a:t>
            </a:r>
          </a:p>
        </p:txBody>
      </p:sp>
      <p:sp>
        <p:nvSpPr>
          <p:cNvPr id="142" name="TextBox 102"/>
          <p:cNvSpPr txBox="1">
            <a:spLocks noChangeArrowheads="1"/>
          </p:cNvSpPr>
          <p:nvPr/>
        </p:nvSpPr>
        <p:spPr bwMode="auto">
          <a:xfrm>
            <a:off x="8859164" y="3989388"/>
            <a:ext cx="2159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AAAAA</a:t>
            </a:r>
          </a:p>
        </p:txBody>
      </p:sp>
      <p:sp>
        <p:nvSpPr>
          <p:cNvPr id="143" name="TextBox 104"/>
          <p:cNvSpPr txBox="1">
            <a:spLocks noChangeArrowheads="1"/>
          </p:cNvSpPr>
          <p:nvPr/>
        </p:nvSpPr>
        <p:spPr bwMode="auto">
          <a:xfrm>
            <a:off x="7095452" y="5140325"/>
            <a:ext cx="1120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AAAAAAAAA</a:t>
            </a:r>
          </a:p>
        </p:txBody>
      </p:sp>
      <p:sp>
        <p:nvSpPr>
          <p:cNvPr id="144" name="TextBox 106"/>
          <p:cNvSpPr txBox="1">
            <a:spLocks noChangeArrowheads="1"/>
          </p:cNvSpPr>
          <p:nvPr/>
        </p:nvSpPr>
        <p:spPr bwMode="auto">
          <a:xfrm>
            <a:off x="2589627" y="2405063"/>
            <a:ext cx="401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 dirty="0"/>
              <a:t>AG</a:t>
            </a:r>
          </a:p>
        </p:txBody>
      </p:sp>
      <p:sp>
        <p:nvSpPr>
          <p:cNvPr id="145" name="TextBox 107"/>
          <p:cNvSpPr txBox="1">
            <a:spLocks noChangeArrowheads="1"/>
          </p:cNvSpPr>
          <p:nvPr/>
        </p:nvSpPr>
        <p:spPr bwMode="auto">
          <a:xfrm>
            <a:off x="4790402" y="2384425"/>
            <a:ext cx="403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AG</a:t>
            </a:r>
          </a:p>
        </p:txBody>
      </p:sp>
      <p:sp>
        <p:nvSpPr>
          <p:cNvPr id="146" name="TextBox 108"/>
          <p:cNvSpPr txBox="1">
            <a:spLocks noChangeArrowheads="1"/>
          </p:cNvSpPr>
          <p:nvPr/>
        </p:nvSpPr>
        <p:spPr bwMode="auto">
          <a:xfrm>
            <a:off x="6950989" y="2405063"/>
            <a:ext cx="401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/>
              <a:t>AG</a:t>
            </a:r>
          </a:p>
        </p:txBody>
      </p:sp>
      <p:cxnSp>
        <p:nvCxnSpPr>
          <p:cNvPr id="147" name="Straight Connector 146"/>
          <p:cNvCxnSpPr>
            <a:endCxn id="100" idx="1"/>
          </p:cNvCxnSpPr>
          <p:nvPr/>
        </p:nvCxnSpPr>
        <p:spPr>
          <a:xfrm>
            <a:off x="2918739" y="2457450"/>
            <a:ext cx="0" cy="147637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endCxn id="99" idx="1"/>
          </p:cNvCxnSpPr>
          <p:nvPr/>
        </p:nvCxnSpPr>
        <p:spPr>
          <a:xfrm>
            <a:off x="1839239" y="2476500"/>
            <a:ext cx="0" cy="145732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6267570" y="3752850"/>
            <a:ext cx="792163" cy="0"/>
          </a:xfrm>
          <a:prstGeom prst="line">
            <a:avLst/>
          </a:prstGeom>
          <a:ln w="76200" cmpd="sng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6303289" y="2216412"/>
            <a:ext cx="792163" cy="0"/>
          </a:xfrm>
          <a:prstGeom prst="line">
            <a:avLst/>
          </a:prstGeom>
          <a:ln w="76200" cmpd="sng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36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156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18883"/>
            <a:ext cx="4363898" cy="437801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Similarity-based method: 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MS PGothic" charset="0"/>
              </a:rPr>
              <a:t> RNA-</a:t>
            </a:r>
            <a:r>
              <a:rPr lang="en-US" dirty="0" err="1">
                <a:solidFill>
                  <a:srgbClr val="000000"/>
                </a:solidFill>
                <a:latin typeface="Calibri" charset="0"/>
                <a:ea typeface="MS PGothic" charset="0"/>
              </a:rPr>
              <a:t>seq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MS PGothic" charset="0"/>
              </a:rPr>
              <a:t> data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0" y="1173870"/>
            <a:ext cx="9144000" cy="5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rgbClr val="1365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RNA-</a:t>
            </a:r>
            <a:r>
              <a:rPr lang="en-US" sz="2800" dirty="0" err="1">
                <a:solidFill>
                  <a:srgbClr val="000000"/>
                </a:solidFill>
                <a:latin typeface="Calibri" charset="0"/>
                <a:ea typeface="MS PGothic" charset="0"/>
              </a:rPr>
              <a:t>seq</a:t>
            </a:r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 - Spliced reads</a:t>
            </a:r>
            <a:endParaRPr lang="en-US" sz="2400" dirty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pic>
        <p:nvPicPr>
          <p:cNvPr id="8" name="Picture 7" descr="Screen Shot 2018-02-28 at 18.11.3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88"/>
          <a:stretch/>
        </p:blipFill>
        <p:spPr>
          <a:xfrm>
            <a:off x="0" y="1750132"/>
            <a:ext cx="9144000" cy="119636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0" y="3209429"/>
            <a:ext cx="9144000" cy="5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rgbClr val="1365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RNA-</a:t>
            </a:r>
            <a:r>
              <a:rPr lang="en-US" sz="2800" dirty="0" err="1">
                <a:solidFill>
                  <a:srgbClr val="000000"/>
                </a:solidFill>
                <a:latin typeface="Calibri" charset="0"/>
                <a:ea typeface="MS PGothic" charset="0"/>
              </a:rPr>
              <a:t>seq</a:t>
            </a:r>
            <a:r>
              <a:rPr lang="en-US" sz="2800" dirty="0">
                <a:solidFill>
                  <a:srgbClr val="000000"/>
                </a:solidFill>
                <a:latin typeface="Calibri" charset="0"/>
                <a:ea typeface="MS PGothic" charset="0"/>
              </a:rPr>
              <a:t> </a:t>
            </a:r>
            <a:r>
              <a:rPr lang="mr-IN" sz="2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–</a:t>
            </a:r>
            <a:r>
              <a:rPr lang="en-US" sz="28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 pre-mRNA noise</a:t>
            </a:r>
            <a:endParaRPr lang="en-US" sz="2400" dirty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pic>
        <p:nvPicPr>
          <p:cNvPr id="10" name="Picture 9" descr="Screen Shot 2018-02-28 at 18.19.3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76"/>
          <a:stretch/>
        </p:blipFill>
        <p:spPr>
          <a:xfrm>
            <a:off x="1584073" y="3951207"/>
            <a:ext cx="5039951" cy="1906189"/>
          </a:xfrm>
          <a:prstGeom prst="rect">
            <a:avLst/>
          </a:prstGeom>
        </p:spPr>
      </p:pic>
      <p:pic>
        <p:nvPicPr>
          <p:cNvPr id="11" name="Picture 10" descr="Screen Shot 2018-02-28 at 18.19.3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81"/>
          <a:stretch/>
        </p:blipFill>
        <p:spPr>
          <a:xfrm>
            <a:off x="1584073" y="5857396"/>
            <a:ext cx="5039951" cy="6470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37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00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4439096" cy="437801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Similarity-based method: 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MS PGothic" charset="0"/>
              </a:rPr>
              <a:t> RNA-</a:t>
            </a:r>
            <a:r>
              <a:rPr lang="en-US" dirty="0" err="1">
                <a:solidFill>
                  <a:srgbClr val="000000"/>
                </a:solidFill>
                <a:latin typeface="Calibri" charset="0"/>
                <a:ea typeface="MS PGothic" charset="0"/>
              </a:rPr>
              <a:t>seq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MS PGothic" charset="0"/>
              </a:rPr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7047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lvl="1" indent="0">
              <a:buNone/>
            </a:pPr>
            <a:r>
              <a:rPr lang="en-US" sz="2000" b="1" dirty="0"/>
              <a:t>Limits </a:t>
            </a:r>
            <a:r>
              <a:rPr lang="en-US" sz="2000" b="1" dirty="0" smtClean="0"/>
              <a:t>:</a:t>
            </a:r>
          </a:p>
          <a:p>
            <a:pPr marL="0" lvl="1" indent="0">
              <a:buNone/>
            </a:pPr>
            <a:endParaRPr lang="en-US" sz="2000" b="1" dirty="0" smtClean="0"/>
          </a:p>
          <a:p>
            <a:pPr marL="0" lvl="1" indent="0">
              <a:buNone/>
            </a:pPr>
            <a:r>
              <a:rPr lang="en-US" sz="2000" dirty="0"/>
              <a:t>Hard to catch low expressed / peculiar expressed (stage of life, condition, etc…</a:t>
            </a:r>
            <a:r>
              <a:rPr lang="en-US" sz="2000" dirty="0" smtClean="0"/>
              <a:t>) / isoforms</a:t>
            </a:r>
            <a:endParaRPr lang="en-US" sz="2000" b="1" dirty="0" smtClean="0"/>
          </a:p>
          <a:p>
            <a:pPr marL="0" lvl="1" indent="0">
              <a:buNone/>
            </a:pPr>
            <a:endParaRPr lang="en-US" sz="2000" b="1" dirty="0" smtClean="0"/>
          </a:p>
          <a:p>
            <a:pPr marL="342900" lvl="1" indent="-342900">
              <a:buFont typeface="Arial"/>
              <a:buChar char="•"/>
            </a:pPr>
            <a:r>
              <a:rPr lang="en-US" sz="2000" dirty="0" smtClean="0"/>
              <a:t>short</a:t>
            </a:r>
            <a:r>
              <a:rPr lang="en-US" sz="2000" dirty="0"/>
              <a:t>-</a:t>
            </a:r>
            <a:r>
              <a:rPr lang="en-US" sz="2000" dirty="0" smtClean="0"/>
              <a:t>reads: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 </a:t>
            </a:r>
            <a:r>
              <a:rPr lang="en-US" sz="2000" dirty="0"/>
              <a:t>need to be assembled </a:t>
            </a:r>
            <a:r>
              <a:rPr lang="en-US" sz="2000" dirty="0" smtClean="0"/>
              <a:t>first</a:t>
            </a:r>
          </a:p>
          <a:p>
            <a:pPr lvl="2">
              <a:lnSpc>
                <a:spcPct val="80000"/>
              </a:lnSpc>
            </a:pPr>
            <a:r>
              <a:rPr lang="en-US" sz="2000" dirty="0" smtClean="0"/>
              <a:t>Genome </a:t>
            </a:r>
            <a:r>
              <a:rPr lang="en-US" sz="2000" dirty="0"/>
              <a:t>guided assembly</a:t>
            </a:r>
          </a:p>
          <a:p>
            <a:pPr lvl="3">
              <a:lnSpc>
                <a:spcPct val="80000"/>
              </a:lnSpc>
              <a:buFont typeface="Symbol" charset="0"/>
              <a:buChar char=""/>
            </a:pPr>
            <a:r>
              <a:rPr lang="en-US" sz="2000" dirty="0" smtClean="0"/>
              <a:t> </a:t>
            </a:r>
            <a:r>
              <a:rPr lang="en-US" sz="2000" dirty="0" err="1" smtClean="0"/>
              <a:t>Stringtie</a:t>
            </a:r>
            <a:r>
              <a:rPr lang="en-US" sz="2000" dirty="0" smtClean="0"/>
              <a:t>: </a:t>
            </a:r>
            <a:r>
              <a:rPr lang="en-US" sz="2000" dirty="0"/>
              <a:t>mapped reads -&gt; </a:t>
            </a:r>
            <a:r>
              <a:rPr lang="en-US" sz="2000" dirty="0" smtClean="0"/>
              <a:t>transcripts</a:t>
            </a:r>
            <a:endParaRPr lang="en-US" sz="2000" dirty="0"/>
          </a:p>
          <a:p>
            <a:pPr lvl="2">
              <a:lnSpc>
                <a:spcPct val="80000"/>
              </a:lnSpc>
            </a:pPr>
            <a:r>
              <a:rPr lang="en-US" sz="2000" i="1" dirty="0">
                <a:solidFill>
                  <a:srgbClr val="000000"/>
                </a:solidFill>
                <a:latin typeface="Calibri" charset="0"/>
                <a:ea typeface="MS PGothic" charset="0"/>
              </a:rPr>
              <a:t>De </a:t>
            </a:r>
            <a:r>
              <a:rPr lang="en-US" sz="2000" i="1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novo</a:t>
            </a:r>
          </a:p>
          <a:p>
            <a:pPr marL="914400" lvl="2" indent="0">
              <a:lnSpc>
                <a:spcPct val="80000"/>
              </a:lnSpc>
              <a:buNone/>
            </a:pPr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	</a:t>
            </a:r>
            <a:r>
              <a:rPr lang="en-US" sz="2000" dirty="0" smtClean="0"/>
              <a:t>=&gt; </a:t>
            </a:r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Trinity</a:t>
            </a:r>
            <a:r>
              <a:rPr lang="en-US" sz="2000" dirty="0">
                <a:solidFill>
                  <a:srgbClr val="000000"/>
                </a:solidFill>
                <a:latin typeface="Calibri" charset="0"/>
                <a:ea typeface="MS PGothic" charset="0"/>
              </a:rPr>
              <a:t>: assembles transcripts without a </a:t>
            </a:r>
            <a:r>
              <a:rPr lang="en-US" sz="20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genome</a:t>
            </a:r>
          </a:p>
          <a:p>
            <a:pPr lvl="1"/>
            <a:r>
              <a:rPr lang="en-US" sz="2000" dirty="0" err="1"/>
              <a:t>Transcriptome</a:t>
            </a:r>
            <a:r>
              <a:rPr lang="en-US" sz="2000" dirty="0"/>
              <a:t> assembly </a:t>
            </a:r>
            <a:r>
              <a:rPr lang="en-US" sz="2000" dirty="0" smtClean="0"/>
              <a:t>errors</a:t>
            </a:r>
          </a:p>
          <a:p>
            <a:pPr lvl="1"/>
            <a:endParaRPr lang="en-US" sz="2000" dirty="0"/>
          </a:p>
          <a:p>
            <a:r>
              <a:rPr lang="en-US" sz="2000" dirty="0" smtClean="0">
                <a:solidFill>
                  <a:srgbClr val="000000"/>
                </a:solidFill>
              </a:rPr>
              <a:t>Long-</a:t>
            </a:r>
            <a:r>
              <a:rPr lang="en-US" sz="2000" dirty="0">
                <a:solidFill>
                  <a:srgbClr val="000000"/>
                </a:solidFill>
              </a:rPr>
              <a:t>reads</a:t>
            </a:r>
            <a:r>
              <a:rPr lang="en-US" sz="2000" dirty="0" smtClean="0">
                <a:solidFill>
                  <a:srgbClr val="000000"/>
                </a:solidFill>
              </a:rPr>
              <a:t>:</a:t>
            </a:r>
          </a:p>
          <a:p>
            <a:pPr lvl="1"/>
            <a:r>
              <a:rPr lang="en-US" sz="2000" dirty="0"/>
              <a:t> error rate </a:t>
            </a:r>
            <a:r>
              <a:rPr lang="en-US" sz="2000" dirty="0" smtClean="0"/>
              <a:t>/ </a:t>
            </a:r>
            <a:r>
              <a:rPr lang="en-US" sz="2000" dirty="0" err="1" smtClean="0"/>
              <a:t>frameshift</a:t>
            </a:r>
            <a:r>
              <a:rPr lang="en-US" sz="2000" dirty="0" smtClean="0"/>
              <a:t> / </a:t>
            </a:r>
            <a:r>
              <a:rPr lang="en-US" sz="2000" dirty="0" err="1" smtClean="0"/>
              <a:t>indels</a:t>
            </a:r>
            <a:endParaRPr lang="en-US" sz="2000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 descr="TrinityComposite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532" y="4378425"/>
            <a:ext cx="1622191" cy="106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38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929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5391618" cy="437801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Similarity-based </a:t>
            </a:r>
            <a:r>
              <a:rPr lang="en-US" dirty="0" smtClean="0">
                <a:solidFill>
                  <a:srgbClr val="000000"/>
                </a:solidFill>
              </a:rPr>
              <a:t>method: Protein / transcripts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317626"/>
            <a:ext cx="8686800" cy="565149"/>
          </a:xfrm>
        </p:spPr>
        <p:txBody>
          <a:bodyPr/>
          <a:lstStyle/>
          <a:p>
            <a:pPr lvl="1">
              <a:buFont typeface="Arial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Rough approximation (fast)</a:t>
            </a:r>
          </a:p>
          <a:p>
            <a:pPr marL="1371600" lvl="3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828836"/>
            <a:ext cx="685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US" dirty="0"/>
              <a:t>Splice-site aware alignment (slow – moderately slow) </a:t>
            </a:r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602137"/>
              </p:ext>
            </p:extLst>
          </p:nvPr>
        </p:nvGraphicFramePr>
        <p:xfrm>
          <a:off x="3848100" y="1212850"/>
          <a:ext cx="4178300" cy="134112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089150"/>
                <a:gridCol w="2089150"/>
              </a:tblGrid>
              <a:tr h="3000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DNA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AA</a:t>
                      </a:r>
                      <a:endParaRPr lang="en-US" sz="1600" dirty="0"/>
                    </a:p>
                  </a:txBody>
                  <a:tcPr/>
                </a:tc>
              </a:tr>
              <a:tr h="3000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Blastn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Pmatch</a:t>
                      </a:r>
                      <a:endParaRPr lang="en-US" sz="1600" dirty="0"/>
                    </a:p>
                  </a:txBody>
                  <a:tcPr/>
                </a:tc>
              </a:tr>
              <a:tr h="300038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Vsearch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tblastn</a:t>
                      </a:r>
                      <a:endParaRPr lang="en-US" sz="1600" dirty="0" smtClean="0"/>
                    </a:p>
                  </a:txBody>
                  <a:tcPr/>
                </a:tc>
              </a:tr>
              <a:tr h="300038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NSimScan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PSimScan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6535"/>
              </p:ext>
            </p:extLst>
          </p:nvPr>
        </p:nvGraphicFramePr>
        <p:xfrm>
          <a:off x="3848100" y="3333751"/>
          <a:ext cx="4178300" cy="137668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089150"/>
                <a:gridCol w="2089150"/>
              </a:tblGrid>
              <a:tr h="29209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DNA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AA</a:t>
                      </a:r>
                      <a:endParaRPr lang="en-US" sz="1600" dirty="0"/>
                    </a:p>
                  </a:txBody>
                  <a:tcPr/>
                </a:tc>
              </a:tr>
              <a:tr h="22605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Exonerate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Exonerate</a:t>
                      </a:r>
                      <a:endParaRPr lang="en-US" sz="1600" b="0" dirty="0"/>
                    </a:p>
                  </a:txBody>
                  <a:tcPr/>
                </a:tc>
              </a:tr>
              <a:tr h="13207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 smtClean="0"/>
                        <a:t>Gmap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 smtClean="0"/>
                        <a:t>Genewise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 smtClean="0"/>
                        <a:t>GenomeThreader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 smtClean="0"/>
                        <a:t>GenomeThreader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951892" y="6269048"/>
            <a:ext cx="407450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150" y="4864100"/>
            <a:ext cx="4686979" cy="1498600"/>
          </a:xfrm>
          <a:prstGeom prst="rect">
            <a:avLst/>
          </a:prstGeom>
        </p:spPr>
      </p:pic>
      <p:pic>
        <p:nvPicPr>
          <p:cNvPr id="11" name="Picture 10" descr="Screen Shot 2016-04-14 at 16.07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3615059"/>
            <a:ext cx="3390900" cy="306948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39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27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4354689" cy="437801"/>
          </a:xfrm>
        </p:spPr>
        <p:txBody>
          <a:bodyPr/>
          <a:lstStyle/>
          <a:p>
            <a:r>
              <a:rPr lang="en-US" dirty="0" smtClean="0"/>
              <a:t>Introduction: Let’s </a:t>
            </a:r>
            <a:r>
              <a:rPr lang="en-US" dirty="0"/>
              <a:t>take a step back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800" dirty="0">
                <a:latin typeface="Calibri" charset="0"/>
              </a:rPr>
              <a:t>Human </a:t>
            </a:r>
            <a:r>
              <a:rPr lang="sv-SE" sz="2800" dirty="0" err="1">
                <a:latin typeface="Calibri" charset="0"/>
              </a:rPr>
              <a:t>genome</a:t>
            </a:r>
            <a:r>
              <a:rPr lang="sv-SE" sz="2800" dirty="0">
                <a:latin typeface="Calibri" charset="0"/>
              </a:rPr>
              <a:t> </a:t>
            </a:r>
            <a:r>
              <a:rPr lang="sv-SE" sz="2800" dirty="0" err="1">
                <a:latin typeface="Calibri" charset="0"/>
              </a:rPr>
              <a:t>sequencing</a:t>
            </a:r>
            <a:r>
              <a:rPr lang="sv-SE" sz="2800" dirty="0">
                <a:latin typeface="Calibri" charset="0"/>
              </a:rPr>
              <a:t>:</a:t>
            </a:r>
          </a:p>
          <a:p>
            <a:pPr lvl="1"/>
            <a:r>
              <a:rPr lang="sv-SE" sz="2400" dirty="0">
                <a:latin typeface="Calibri" charset="0"/>
              </a:rPr>
              <a:t>2004: </a:t>
            </a:r>
            <a:r>
              <a:rPr lang="sv-SE" sz="2400" dirty="0" err="1">
                <a:latin typeface="Calibri" charset="0"/>
              </a:rPr>
              <a:t>Genome</a:t>
            </a:r>
            <a:r>
              <a:rPr lang="sv-SE" sz="2400" dirty="0">
                <a:latin typeface="Calibri" charset="0"/>
              </a:rPr>
              <a:t> </a:t>
            </a:r>
            <a:r>
              <a:rPr lang="sv-SE" sz="2400" dirty="0" err="1">
                <a:latin typeface="Calibri" charset="0"/>
              </a:rPr>
              <a:t>of</a:t>
            </a:r>
            <a:r>
              <a:rPr lang="sv-SE" sz="2400" dirty="0">
                <a:latin typeface="Calibri" charset="0"/>
              </a:rPr>
              <a:t> Craig </a:t>
            </a:r>
            <a:r>
              <a:rPr lang="sv-SE" sz="2400" dirty="0" err="1">
                <a:latin typeface="Calibri" charset="0"/>
              </a:rPr>
              <a:t>Wenter</a:t>
            </a:r>
            <a:r>
              <a:rPr lang="sv-SE" sz="2400" dirty="0">
                <a:latin typeface="Calibri" charset="0"/>
              </a:rPr>
              <a:t> </a:t>
            </a:r>
            <a:r>
              <a:rPr lang="sv-SE" sz="2400" dirty="0" err="1">
                <a:latin typeface="Calibri" charset="0"/>
              </a:rPr>
              <a:t>costs</a:t>
            </a:r>
            <a:r>
              <a:rPr lang="sv-SE" sz="2400" dirty="0">
                <a:latin typeface="Calibri" charset="0"/>
              </a:rPr>
              <a:t> 70 </a:t>
            </a:r>
            <a:r>
              <a:rPr lang="sv-SE" sz="2400" dirty="0" err="1">
                <a:latin typeface="Calibri" charset="0"/>
              </a:rPr>
              <a:t>mln</a:t>
            </a:r>
            <a:r>
              <a:rPr lang="sv-SE" sz="2400" dirty="0">
                <a:latin typeface="Calibri" charset="0"/>
              </a:rPr>
              <a:t> $ </a:t>
            </a:r>
          </a:p>
          <a:p>
            <a:pPr lvl="2">
              <a:buFont typeface="Arial" charset="0"/>
              <a:buChar char="•"/>
            </a:pPr>
            <a:r>
              <a:rPr lang="sv-SE" dirty="0" err="1">
                <a:latin typeface="Calibri" charset="0"/>
              </a:rPr>
              <a:t>Sanger’s</a:t>
            </a:r>
            <a:r>
              <a:rPr lang="sv-SE" dirty="0">
                <a:latin typeface="Calibri" charset="0"/>
              </a:rPr>
              <a:t> </a:t>
            </a:r>
            <a:r>
              <a:rPr lang="sv-SE" dirty="0" err="1">
                <a:latin typeface="Calibri" charset="0"/>
              </a:rPr>
              <a:t>sequencing</a:t>
            </a:r>
            <a:endParaRPr lang="sv-SE" dirty="0">
              <a:latin typeface="Calibri" charset="0"/>
            </a:endParaRPr>
          </a:p>
          <a:p>
            <a:pPr lvl="2">
              <a:buFont typeface="Arial" charset="0"/>
              <a:buChar char="•"/>
            </a:pPr>
            <a:endParaRPr lang="sv-SE" dirty="0">
              <a:latin typeface="Calibri" charset="0"/>
            </a:endParaRPr>
          </a:p>
          <a:p>
            <a:pPr lvl="2">
              <a:buFont typeface="Arial" charset="0"/>
              <a:buChar char="•"/>
            </a:pPr>
            <a:endParaRPr lang="sv-SE" dirty="0">
              <a:latin typeface="Calibri" charset="0"/>
            </a:endParaRPr>
          </a:p>
          <a:p>
            <a:pPr lvl="1"/>
            <a:r>
              <a:rPr lang="sv-SE" sz="2400" dirty="0">
                <a:latin typeface="Calibri" charset="0"/>
              </a:rPr>
              <a:t>2007: </a:t>
            </a:r>
            <a:r>
              <a:rPr lang="sv-SE" sz="2400" dirty="0" err="1">
                <a:latin typeface="Calibri" charset="0"/>
              </a:rPr>
              <a:t>Genome</a:t>
            </a:r>
            <a:r>
              <a:rPr lang="sv-SE" sz="2400" dirty="0">
                <a:latin typeface="Calibri" charset="0"/>
              </a:rPr>
              <a:t> </a:t>
            </a:r>
            <a:r>
              <a:rPr lang="sv-SE" sz="2400" dirty="0" err="1">
                <a:latin typeface="Calibri" charset="0"/>
              </a:rPr>
              <a:t>of</a:t>
            </a:r>
            <a:r>
              <a:rPr lang="sv-SE" sz="2400" dirty="0">
                <a:latin typeface="Calibri" charset="0"/>
              </a:rPr>
              <a:t> James Watson </a:t>
            </a:r>
            <a:r>
              <a:rPr lang="sv-SE" sz="2400" dirty="0" err="1">
                <a:latin typeface="Calibri" charset="0"/>
              </a:rPr>
              <a:t>costs</a:t>
            </a:r>
            <a:r>
              <a:rPr lang="sv-SE" sz="2400" dirty="0">
                <a:latin typeface="Calibri" charset="0"/>
              </a:rPr>
              <a:t> 2 </a:t>
            </a:r>
            <a:r>
              <a:rPr lang="sv-SE" sz="2400" dirty="0" err="1">
                <a:latin typeface="Calibri" charset="0"/>
              </a:rPr>
              <a:t>mln</a:t>
            </a:r>
            <a:r>
              <a:rPr lang="sv-SE" sz="2400" dirty="0">
                <a:latin typeface="Calibri" charset="0"/>
              </a:rPr>
              <a:t> $ </a:t>
            </a:r>
          </a:p>
          <a:p>
            <a:pPr lvl="2">
              <a:buFont typeface="Arial" charset="0"/>
              <a:buChar char="•"/>
            </a:pPr>
            <a:r>
              <a:rPr lang="sv-SE" dirty="0">
                <a:latin typeface="Calibri" charset="0"/>
              </a:rPr>
              <a:t>454 </a:t>
            </a:r>
            <a:r>
              <a:rPr lang="sv-SE" dirty="0" err="1">
                <a:latin typeface="Calibri" charset="0"/>
              </a:rPr>
              <a:t>pyrosequencing</a:t>
            </a:r>
            <a:endParaRPr lang="sv-SE" dirty="0">
              <a:latin typeface="Calibri" charset="0"/>
            </a:endParaRPr>
          </a:p>
          <a:p>
            <a:pPr lvl="1"/>
            <a:endParaRPr lang="sv-SE" dirty="0">
              <a:latin typeface="Calibri" charset="0"/>
            </a:endParaRPr>
          </a:p>
          <a:p>
            <a:pPr lvl="1"/>
            <a:endParaRPr lang="sv-SE" dirty="0">
              <a:latin typeface="Calibri" charset="0"/>
            </a:endParaRPr>
          </a:p>
          <a:p>
            <a:pPr lvl="1"/>
            <a:r>
              <a:rPr lang="sv-SE" sz="2400" dirty="0">
                <a:latin typeface="Calibri" charset="0"/>
              </a:rPr>
              <a:t>2014: Ultimate </a:t>
            </a:r>
            <a:r>
              <a:rPr lang="sv-SE" sz="2400" dirty="0" err="1">
                <a:latin typeface="Calibri" charset="0"/>
              </a:rPr>
              <a:t>goal</a:t>
            </a:r>
            <a:r>
              <a:rPr lang="sv-SE" sz="2400" dirty="0">
                <a:latin typeface="Calibri" charset="0"/>
              </a:rPr>
              <a:t>: 1000 $ / </a:t>
            </a:r>
            <a:r>
              <a:rPr lang="sv-SE" sz="2400" dirty="0" err="1">
                <a:latin typeface="Calibri" charset="0"/>
              </a:rPr>
              <a:t>individual</a:t>
            </a:r>
            <a:endParaRPr lang="sv-SE" sz="2400" dirty="0">
              <a:latin typeface="Calibri" charset="0"/>
            </a:endParaRPr>
          </a:p>
          <a:p>
            <a:pPr lvl="1"/>
            <a:r>
              <a:rPr lang="sv-SE" sz="2400" dirty="0">
                <a:latin typeface="Calibri" charset="0"/>
              </a:rPr>
              <a:t>2016: </a:t>
            </a:r>
            <a:r>
              <a:rPr lang="sv-SE" sz="2400" dirty="0" err="1">
                <a:latin typeface="Calibri" charset="0"/>
              </a:rPr>
              <a:t>Illumina</a:t>
            </a:r>
            <a:r>
              <a:rPr lang="sv-SE" sz="2400" dirty="0">
                <a:latin typeface="Calibri" charset="0"/>
              </a:rPr>
              <a:t> </a:t>
            </a:r>
            <a:r>
              <a:rPr lang="sv-SE" sz="2400" dirty="0" err="1">
                <a:latin typeface="Calibri" charset="0"/>
              </a:rPr>
              <a:t>Xten</a:t>
            </a:r>
            <a:r>
              <a:rPr lang="sv-SE" sz="2400" dirty="0">
                <a:latin typeface="Calibri" charset="0"/>
              </a:rPr>
              <a:t>: </a:t>
            </a:r>
            <a:r>
              <a:rPr lang="sv-SE" sz="2400" dirty="0" err="1">
                <a:latin typeface="Calibri" charset="0"/>
              </a:rPr>
              <a:t>Almost</a:t>
            </a:r>
            <a:r>
              <a:rPr lang="sv-SE" sz="2400" dirty="0">
                <a:latin typeface="Calibri" charset="0"/>
              </a:rPr>
              <a:t> </a:t>
            </a:r>
            <a:r>
              <a:rPr lang="sv-SE" sz="2400" dirty="0" err="1">
                <a:latin typeface="Calibri" charset="0"/>
              </a:rPr>
              <a:t>there</a:t>
            </a:r>
            <a:r>
              <a:rPr lang="sv-SE" sz="2400" dirty="0">
                <a:latin typeface="Calibri" charset="0"/>
              </a:rPr>
              <a:t>! (1200 $)</a:t>
            </a:r>
          </a:p>
          <a:p>
            <a:pPr lvl="1"/>
            <a:r>
              <a:rPr lang="sv-SE" sz="2400" dirty="0">
                <a:latin typeface="Calibri" charset="0"/>
              </a:rPr>
              <a:t>2017: </a:t>
            </a:r>
            <a:r>
              <a:rPr lang="sv-SE" sz="2400" dirty="0" err="1">
                <a:latin typeface="Calibri" charset="0"/>
              </a:rPr>
              <a:t>NovaSeq</a:t>
            </a:r>
            <a:r>
              <a:rPr lang="sv-SE" sz="2400" dirty="0">
                <a:latin typeface="Calibri" charset="0"/>
              </a:rPr>
              <a:t>: ”</a:t>
            </a:r>
            <a:r>
              <a:rPr lang="sv-SE" sz="2400" dirty="0" err="1">
                <a:latin typeface="Calibri" charset="0"/>
              </a:rPr>
              <a:t>Hold</a:t>
            </a:r>
            <a:r>
              <a:rPr lang="sv-SE" sz="2400" dirty="0">
                <a:latin typeface="Calibri" charset="0"/>
              </a:rPr>
              <a:t> my </a:t>
            </a:r>
            <a:r>
              <a:rPr lang="sv-SE" sz="2400" dirty="0" err="1">
                <a:latin typeface="Calibri" charset="0"/>
              </a:rPr>
              <a:t>beer</a:t>
            </a:r>
            <a:r>
              <a:rPr lang="sv-SE" sz="2400" dirty="0">
                <a:latin typeface="Calibri" charset="0"/>
              </a:rPr>
              <a:t>…” (100 $)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12308" y="1880639"/>
            <a:ext cx="1120679" cy="1452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72229" y="3641696"/>
            <a:ext cx="1661001" cy="11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66" y="5017330"/>
            <a:ext cx="1918267" cy="1277566"/>
          </a:xfrm>
          <a:prstGeom prst="rect">
            <a:avLst/>
          </a:prstGeom>
        </p:spPr>
      </p:pic>
      <p:sp>
        <p:nvSpPr>
          <p:cNvPr id="8" name="Rectangle 2"/>
          <p:cNvSpPr>
            <a:spLocks/>
          </p:cNvSpPr>
          <p:nvPr/>
        </p:nvSpPr>
        <p:spPr bwMode="auto">
          <a:xfrm>
            <a:off x="4332286" y="954425"/>
            <a:ext cx="4679757" cy="647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r"/>
            <a:r>
              <a:rPr lang="sv-SE" sz="3600" dirty="0" smtClean="0">
                <a:latin typeface="Calibri" charset="0"/>
              </a:rPr>
              <a:t>… </a:t>
            </a:r>
            <a:r>
              <a:rPr lang="sv-SE" sz="3600" dirty="0" err="1" smtClean="0">
                <a:latin typeface="Calibri" charset="0"/>
              </a:rPr>
              <a:t>prices</a:t>
            </a:r>
            <a:r>
              <a:rPr lang="sv-SE" sz="3600" dirty="0" smtClean="0">
                <a:latin typeface="Calibri" charset="0"/>
              </a:rPr>
              <a:t> go down</a:t>
            </a:r>
            <a:endParaRPr lang="sv-SE" sz="3600" dirty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4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034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24433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Exercise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40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700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different approaches</a:t>
            </a:r>
            <a:br>
              <a:rPr lang="en-US" dirty="0"/>
            </a:b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68788" y="1058841"/>
            <a:ext cx="8229600" cy="5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rgbClr val="1365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0000"/>
                </a:solidFill>
                <a:latin typeface="Calibri" charset="0"/>
                <a:ea typeface="MS PGothic" charset="0"/>
              </a:rPr>
              <a:t>Types </a:t>
            </a:r>
            <a:r>
              <a:rPr lang="en-US" sz="24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data used </a:t>
            </a:r>
            <a:r>
              <a:rPr lang="en-US" sz="2400" dirty="0" err="1" smtClean="0">
                <a:solidFill>
                  <a:srgbClr val="000000"/>
                </a:solidFill>
                <a:latin typeface="Calibri" charset="0"/>
                <a:ea typeface="MS PGothic" charset="0"/>
              </a:rPr>
              <a:t>vs</a:t>
            </a:r>
            <a:r>
              <a:rPr lang="en-US" sz="24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 methods</a:t>
            </a:r>
            <a:endParaRPr lang="en-US" dirty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626573" y="1578528"/>
            <a:ext cx="10492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dirty="0"/>
              <a:t>Proteins</a:t>
            </a: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6104137" y="1578528"/>
            <a:ext cx="13346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dirty="0"/>
              <a:t>Transcripts</a:t>
            </a: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964" y="2185784"/>
            <a:ext cx="1367610" cy="143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3312861" y="1578528"/>
            <a:ext cx="3548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nb-NO" sz="2000" dirty="0">
                <a:ln>
                  <a:solidFill>
                    <a:schemeClr val="tx1"/>
                  </a:solidFill>
                  <a:prstDash val="sysDash"/>
                </a:ln>
              </a:rPr>
              <a:t>Ø</a:t>
            </a:r>
            <a:endParaRPr lang="en-US" sz="2000" dirty="0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" t="9258" r="4568"/>
          <a:stretch/>
        </p:blipFill>
        <p:spPr>
          <a:xfrm>
            <a:off x="2588256" y="2255750"/>
            <a:ext cx="1620420" cy="1155595"/>
          </a:xfrm>
          <a:prstGeom prst="rect">
            <a:avLst/>
          </a:prstGeom>
        </p:spPr>
      </p:pic>
      <p:pic>
        <p:nvPicPr>
          <p:cNvPr id="13" name="Picture 12" descr="Transcription+The+new+mRNA+molecule+is+formed+by+incorporating+nucleotides+that+are+complementary+to+the+template+strand.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" t="29979" r="4536"/>
          <a:stretch/>
        </p:blipFill>
        <p:spPr>
          <a:xfrm>
            <a:off x="5988776" y="2289316"/>
            <a:ext cx="1575132" cy="1007399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117131"/>
              </p:ext>
            </p:extLst>
          </p:nvPr>
        </p:nvGraphicFramePr>
        <p:xfrm>
          <a:off x="0" y="4382289"/>
          <a:ext cx="9143999" cy="731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578666"/>
                <a:gridCol w="1744769"/>
                <a:gridCol w="1603647"/>
                <a:gridCol w="1731940"/>
                <a:gridCol w="1484977"/>
              </a:tblGrid>
              <a:tr h="31644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Pure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i="1" baseline="0" dirty="0" err="1" smtClean="0"/>
                        <a:t>a</a:t>
                      </a:r>
                      <a:r>
                        <a:rPr lang="en-US" b="0" i="1" dirty="0" err="1" smtClean="0"/>
                        <a:t>b</a:t>
                      </a:r>
                      <a:r>
                        <a:rPr lang="en-US" b="0" i="1" baseline="0" dirty="0" smtClean="0"/>
                        <a:t> </a:t>
                      </a:r>
                      <a:r>
                        <a:rPr lang="en-US" b="0" i="1" dirty="0" smtClean="0"/>
                        <a:t>initio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X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</a:tr>
              <a:tr h="31644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Similarity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2588256" y="1645382"/>
            <a:ext cx="0" cy="273690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313911" y="1635103"/>
            <a:ext cx="0" cy="273215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23727" y="1628523"/>
            <a:ext cx="0" cy="273215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2464216"/>
            <a:ext cx="216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Annotation approach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117682"/>
              </p:ext>
            </p:extLst>
          </p:nvPr>
        </p:nvGraphicFramePr>
        <p:xfrm>
          <a:off x="-3426" y="5113809"/>
          <a:ext cx="9143999" cy="6400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582092"/>
                <a:gridCol w="1744769"/>
                <a:gridCol w="1616477"/>
                <a:gridCol w="1719110"/>
                <a:gridCol w="1481551"/>
              </a:tblGrid>
              <a:tr h="21306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baseline="0" dirty="0" err="1" smtClean="0"/>
                        <a:t>A</a:t>
                      </a:r>
                      <a:r>
                        <a:rPr lang="en-US" b="0" i="1" dirty="0" err="1" smtClean="0"/>
                        <a:t>b</a:t>
                      </a:r>
                      <a:r>
                        <a:rPr lang="en-US" b="0" i="1" baseline="0" dirty="0" smtClean="0"/>
                        <a:t> </a:t>
                      </a:r>
                      <a:r>
                        <a:rPr lang="en-US" b="0" i="1" dirty="0" smtClean="0"/>
                        <a:t>initio</a:t>
                      </a:r>
                      <a:r>
                        <a:rPr lang="en-US" b="0" i="1" baseline="0" dirty="0" smtClean="0"/>
                        <a:t> </a:t>
                      </a:r>
                      <a:r>
                        <a:rPr lang="en-US" b="0" baseline="0" dirty="0" smtClean="0"/>
                        <a:t>evidence-driven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 smtClean="0"/>
                        <a:t>(hybrid)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X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X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X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X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41</a:t>
            </a:fld>
            <a:r>
              <a:rPr lang="en-US" smtClean="0"/>
              <a:t>/70</a:t>
            </a:r>
            <a:endParaRPr lang="en-US" dirty="0"/>
          </a:p>
        </p:txBody>
      </p:sp>
      <p:pic>
        <p:nvPicPr>
          <p:cNvPr id="23" name="Picture 22" descr="wga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9" t="6297" r="37421" b="17395"/>
          <a:stretch/>
        </p:blipFill>
        <p:spPr>
          <a:xfrm>
            <a:off x="7825801" y="2048304"/>
            <a:ext cx="837603" cy="2124485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7653713" y="1628523"/>
            <a:ext cx="0" cy="273215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5"/>
          <p:cNvSpPr txBox="1">
            <a:spLocks noChangeArrowheads="1"/>
          </p:cNvSpPr>
          <p:nvPr/>
        </p:nvSpPr>
        <p:spPr bwMode="auto">
          <a:xfrm>
            <a:off x="7665711" y="1578528"/>
            <a:ext cx="11769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dirty="0" smtClean="0"/>
              <a:t>Genomes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9619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i="1" dirty="0" err="1"/>
              <a:t>Ab</a:t>
            </a:r>
            <a:r>
              <a:rPr lang="en-US" i="1" dirty="0"/>
              <a:t> initio </a:t>
            </a:r>
            <a:r>
              <a:rPr lang="en-US" dirty="0"/>
              <a:t>evidence-driven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564027"/>
            <a:ext cx="9144000" cy="4093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 smtClean="0"/>
              <a:t>Evidence-drivable </a:t>
            </a:r>
            <a:r>
              <a:rPr lang="en-US" sz="2800" b="1" i="1" dirty="0"/>
              <a:t>gene </a:t>
            </a:r>
            <a:r>
              <a:rPr lang="en-US" sz="2800" b="1" i="1" dirty="0" smtClean="0"/>
              <a:t>predictors</a:t>
            </a:r>
            <a:r>
              <a:rPr lang="en-US" sz="2800" b="1" dirty="0" smtClean="0"/>
              <a:t> </a:t>
            </a:r>
            <a:r>
              <a:rPr lang="en-US" sz="2800" dirty="0" smtClean="0"/>
              <a:t>approaches </a:t>
            </a:r>
            <a:r>
              <a:rPr lang="en-US" sz="2800" dirty="0"/>
              <a:t>incorporate hints/extrinsic information in the form of alignments (</a:t>
            </a:r>
            <a:r>
              <a:rPr lang="en-US" sz="2800" dirty="0" smtClean="0"/>
              <a:t>transcript, protein, whole genome) to </a:t>
            </a:r>
            <a:r>
              <a:rPr lang="en-US" sz="2800" dirty="0"/>
              <a:t>increase the accuracy of the gene prediction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pPr marL="742950" lvl="1" indent="-285750">
              <a:buFont typeface="Arial"/>
              <a:buChar char="•"/>
            </a:pPr>
            <a:r>
              <a:rPr lang="en-US" sz="2800" dirty="0" smtClean="0"/>
              <a:t>Can predict locus without extrinsic information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/>
              <a:t>Improve prediction when extrinsic information available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42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511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Comparative-based 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Arial" charset="0"/>
                <a:cs typeface="Arial" charset="0"/>
              </a:rPr>
              <a:t>The </a:t>
            </a:r>
            <a:r>
              <a:rPr lang="en-US" dirty="0">
                <a:latin typeface="Arial" charset="0"/>
                <a:cs typeface="Arial" charset="0"/>
              </a:rPr>
              <a:t>main assumption of these methods is that the functional parts </a:t>
            </a:r>
            <a:r>
              <a:rPr lang="en-US" dirty="0" smtClean="0">
                <a:latin typeface="Arial" charset="0"/>
                <a:cs typeface="Arial" charset="0"/>
              </a:rPr>
              <a:t>of an </a:t>
            </a:r>
            <a:r>
              <a:rPr lang="en-US" dirty="0">
                <a:latin typeface="Arial" charset="0"/>
                <a:cs typeface="Arial" charset="0"/>
              </a:rPr>
              <a:t>eukaryotic genomic sequence, the exons, tend to be more conserved than the non-</a:t>
            </a:r>
            <a:r>
              <a:rPr lang="en-US" dirty="0" smtClean="0">
                <a:latin typeface="Arial" charset="0"/>
                <a:cs typeface="Arial" charset="0"/>
              </a:rPr>
              <a:t>functional ones</a:t>
            </a:r>
            <a:r>
              <a:rPr lang="en-US" dirty="0">
                <a:latin typeface="Arial" charset="0"/>
                <a:cs typeface="Arial" charset="0"/>
              </a:rPr>
              <a:t>, the introns. </a:t>
            </a:r>
            <a:endParaRPr lang="en-US" dirty="0" smtClean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2000" dirty="0" smtClean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2000" dirty="0" smtClean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20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2400" dirty="0" smtClean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24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2400" dirty="0" smtClean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24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These </a:t>
            </a:r>
            <a:r>
              <a:rPr lang="en-US" sz="1600" dirty="0">
                <a:solidFill>
                  <a:srgbClr val="000000"/>
                </a:solidFill>
              </a:rPr>
              <a:t>align genomic sequences from different species and use the alignments to </a:t>
            </a:r>
            <a:r>
              <a:rPr lang="en-US" sz="1600" dirty="0" smtClean="0">
                <a:solidFill>
                  <a:srgbClr val="000000"/>
                </a:solidFill>
              </a:rPr>
              <a:t>guide </a:t>
            </a:r>
            <a:r>
              <a:rPr lang="en-US" sz="1600" dirty="0">
                <a:solidFill>
                  <a:srgbClr val="000000"/>
                </a:solidFill>
              </a:rPr>
              <a:t>the </a:t>
            </a:r>
            <a:r>
              <a:rPr lang="en-US" sz="1600" dirty="0" err="1" smtClean="0">
                <a:solidFill>
                  <a:srgbClr val="000000"/>
                </a:solidFill>
              </a:rPr>
              <a:t>ab</a:t>
            </a:r>
            <a:r>
              <a:rPr lang="en-US" sz="1600" dirty="0" smtClean="0">
                <a:solidFill>
                  <a:srgbClr val="000000"/>
                </a:solidFill>
              </a:rPr>
              <a:t>-initio gene </a:t>
            </a:r>
            <a:r>
              <a:rPr lang="en-US" sz="1600" dirty="0">
                <a:solidFill>
                  <a:srgbClr val="000000"/>
                </a:solidFill>
              </a:rPr>
              <a:t>predictions. </a:t>
            </a:r>
            <a:r>
              <a:rPr lang="en-US" sz="1600" dirty="0" smtClean="0">
                <a:solidFill>
                  <a:srgbClr val="000000"/>
                </a:solidFill>
              </a:rPr>
              <a:t>	</a:t>
            </a:r>
          </a:p>
          <a:p>
            <a:pPr marL="0" indent="0">
              <a:buNone/>
            </a:pPr>
            <a:endParaRPr lang="en-US" sz="1600" b="1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Limits :</a:t>
            </a:r>
            <a:r>
              <a:rPr lang="en-US" b="1" dirty="0"/>
              <a:t> </a:t>
            </a:r>
            <a:r>
              <a:rPr lang="en-US" b="1" dirty="0" smtClean="0"/>
              <a:t>	- </a:t>
            </a:r>
            <a:r>
              <a:rPr lang="en-US" dirty="0" smtClean="0">
                <a:solidFill>
                  <a:srgbClr val="000000"/>
                </a:solidFill>
              </a:rPr>
              <a:t>Whole </a:t>
            </a:r>
            <a:r>
              <a:rPr lang="en-US" dirty="0">
                <a:solidFill>
                  <a:srgbClr val="000000"/>
                </a:solidFill>
              </a:rPr>
              <a:t>genome alignment is time/memory </a:t>
            </a:r>
            <a:r>
              <a:rPr lang="en-US" dirty="0" smtClean="0">
                <a:solidFill>
                  <a:srgbClr val="000000"/>
                </a:solidFill>
              </a:rPr>
              <a:t>consuming</a:t>
            </a:r>
          </a:p>
          <a:p>
            <a:pPr marL="0" indent="0">
              <a:buNone/>
            </a:pPr>
            <a:r>
              <a:rPr lang="en-US" dirty="0" smtClean="0"/>
              <a:t>		- Need relatively close related genome (&lt;50 My)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43</a:t>
            </a:fld>
            <a:r>
              <a:rPr lang="en-US" smtClean="0"/>
              <a:t>/70</a:t>
            </a:r>
            <a:endParaRPr lang="en-US" dirty="0"/>
          </a:p>
        </p:txBody>
      </p:sp>
      <p:pic>
        <p:nvPicPr>
          <p:cNvPr id="5" name="Picture 4" descr="Screenshot 2019-07-02 at 18.24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5261"/>
            <a:ext cx="9144000" cy="274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21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3853405" cy="437801"/>
          </a:xfrm>
        </p:spPr>
        <p:txBody>
          <a:bodyPr/>
          <a:lstStyle/>
          <a:p>
            <a:r>
              <a:rPr lang="en-US" dirty="0" smtClean="0"/>
              <a:t>Comparative-based  method: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44</a:t>
            </a:fld>
            <a:r>
              <a:rPr lang="en-US" smtClean="0"/>
              <a:t>/70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7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Dual genome</a:t>
            </a:r>
            <a:r>
              <a:rPr lang="en-US" dirty="0" smtClean="0"/>
              <a:t>, de novo gene structure prediction:</a:t>
            </a:r>
            <a:endParaRPr lang="en-US" b="1" dirty="0" smtClean="0"/>
          </a:p>
          <a:p>
            <a:endParaRPr lang="en-US" b="1" dirty="0" smtClean="0"/>
          </a:p>
          <a:p>
            <a:pPr marL="742950" lvl="1" indent="-285750">
              <a:buFont typeface="Arial"/>
              <a:buChar char="•"/>
            </a:pPr>
            <a:r>
              <a:rPr lang="en-US" b="1" dirty="0" smtClean="0"/>
              <a:t>Rosetta</a:t>
            </a:r>
            <a:r>
              <a:rPr lang="en-US" dirty="0" smtClean="0"/>
              <a:t> (Pioneer – 2000)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 smtClean="0"/>
              <a:t>SGP-2 </a:t>
            </a:r>
            <a:r>
              <a:rPr lang="en-US" dirty="0" smtClean="0"/>
              <a:t>(2001) – considers only the conservation in protein-coding regions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 smtClean="0"/>
              <a:t>TWINSCAN</a:t>
            </a:r>
            <a:r>
              <a:rPr lang="en-US" dirty="0" smtClean="0"/>
              <a:t> (2001) - included models of conservation in splice sites and start and 				       stop codons 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 smtClean="0"/>
              <a:t>SLAM</a:t>
            </a:r>
            <a:r>
              <a:rPr lang="en-US" dirty="0" smtClean="0"/>
              <a:t> (2003)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 smtClean="0"/>
              <a:t>TWAIN</a:t>
            </a:r>
            <a:r>
              <a:rPr lang="en-US" dirty="0" smtClean="0"/>
              <a:t> (2005)</a:t>
            </a:r>
          </a:p>
          <a:p>
            <a:endParaRPr lang="en-US" b="1" dirty="0" smtClean="0"/>
          </a:p>
          <a:p>
            <a:r>
              <a:rPr lang="en-US" dirty="0" smtClean="0"/>
              <a:t>More than 2 genomic sequences: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 smtClean="0"/>
              <a:t>NSCAN* </a:t>
            </a:r>
            <a:r>
              <a:rPr lang="en-US" dirty="0" smtClean="0"/>
              <a:t>(2006)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 smtClean="0"/>
              <a:t>Conrad</a:t>
            </a:r>
            <a:r>
              <a:rPr lang="en-US" dirty="0" smtClean="0"/>
              <a:t> *(CRF, 2007)</a:t>
            </a:r>
          </a:p>
          <a:p>
            <a:pPr lvl="1">
              <a:buFont typeface="Arial"/>
              <a:buChar char="•"/>
            </a:pPr>
            <a:r>
              <a:rPr lang="en-US" b="1" dirty="0" smtClean="0"/>
              <a:t>CONTRAST*</a:t>
            </a:r>
            <a:r>
              <a:rPr lang="en-US" dirty="0" smtClean="0"/>
              <a:t> (CRF, 2008) </a:t>
            </a:r>
            <a:r>
              <a:rPr lang="en-US" dirty="0">
                <a:solidFill>
                  <a:srgbClr val="000000"/>
                </a:solidFill>
              </a:rPr>
              <a:t>-&gt; 58% accuracy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b="1" dirty="0" smtClean="0"/>
              <a:t>Augustus-CPG*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89194"/>
            <a:ext cx="39934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*Can use </a:t>
            </a:r>
            <a:r>
              <a:rPr lang="en-US" dirty="0">
                <a:solidFill>
                  <a:srgbClr val="000000"/>
                </a:solidFill>
              </a:rPr>
              <a:t>similarity-based information </a:t>
            </a:r>
          </a:p>
        </p:txBody>
      </p:sp>
    </p:spTree>
    <p:extLst>
      <p:ext uri="{BB962C8B-B14F-4D97-AF65-F5344CB8AC3E}">
        <p14:creationId xmlns:p14="http://schemas.microsoft.com/office/powerpoint/2010/main" val="2075205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i="1" dirty="0" err="1"/>
              <a:t>Ab</a:t>
            </a:r>
            <a:r>
              <a:rPr lang="en-US" i="1" dirty="0"/>
              <a:t> initio </a:t>
            </a:r>
            <a:r>
              <a:rPr lang="en-US" dirty="0"/>
              <a:t>evidence</a:t>
            </a:r>
            <a:r>
              <a:rPr lang="en-US" dirty="0" smtClean="0"/>
              <a:t>-based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/>
              <a:t>Strength : </a:t>
            </a:r>
            <a:endParaRPr lang="en-US" sz="2400" b="1" dirty="0" smtClean="0"/>
          </a:p>
          <a:p>
            <a:r>
              <a:rPr lang="en-US" sz="2400" dirty="0" smtClean="0"/>
              <a:t>Lot of data available</a:t>
            </a:r>
          </a:p>
          <a:p>
            <a:r>
              <a:rPr lang="en-US" sz="2400" dirty="0" smtClean="0"/>
              <a:t>Protein well conserved</a:t>
            </a:r>
          </a:p>
          <a:p>
            <a:r>
              <a:rPr lang="en-US" sz="2400" dirty="0" smtClean="0"/>
              <a:t>High </a:t>
            </a:r>
            <a:r>
              <a:rPr lang="en-US" sz="2400" dirty="0"/>
              <a:t>accuracy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Limits </a:t>
            </a:r>
            <a:r>
              <a:rPr lang="en-US" sz="2400" b="1" dirty="0" smtClean="0"/>
              <a:t>:</a:t>
            </a:r>
          </a:p>
          <a:p>
            <a:r>
              <a:rPr lang="en-US" sz="2400" b="1" dirty="0" smtClean="0"/>
              <a:t>Extra </a:t>
            </a:r>
            <a:r>
              <a:rPr lang="en-US" sz="2400" b="1" dirty="0"/>
              <a:t>computation to generate </a:t>
            </a:r>
            <a:r>
              <a:rPr lang="en-US" sz="2400" b="1" dirty="0" smtClean="0"/>
              <a:t>alignments</a:t>
            </a:r>
            <a:r>
              <a:rPr lang="en-US" sz="2400" b="1" dirty="0"/>
              <a:t>	</a:t>
            </a:r>
          </a:p>
          <a:p>
            <a:r>
              <a:rPr lang="en-US" sz="2400" b="1" dirty="0" smtClean="0"/>
              <a:t>heterogeneous </a:t>
            </a:r>
            <a:r>
              <a:rPr lang="en-US" sz="2400" b="1" dirty="0"/>
              <a:t>sequence quality </a:t>
            </a:r>
            <a:r>
              <a:rPr lang="en-US" sz="2400" dirty="0"/>
              <a:t>:</a:t>
            </a:r>
          </a:p>
          <a:p>
            <a:pPr lvl="1"/>
            <a:r>
              <a:rPr lang="en-US" sz="2000" dirty="0" smtClean="0"/>
              <a:t>Incomplete</a:t>
            </a:r>
          </a:p>
          <a:p>
            <a:pPr lvl="1"/>
            <a:r>
              <a:rPr lang="en-US" sz="2000" dirty="0" smtClean="0"/>
              <a:t>Error </a:t>
            </a:r>
            <a:r>
              <a:rPr lang="en-US" sz="2000" dirty="0"/>
              <a:t>during </a:t>
            </a:r>
            <a:r>
              <a:rPr lang="en-US" sz="2000" dirty="0" err="1"/>
              <a:t>transcriptome</a:t>
            </a:r>
            <a:r>
              <a:rPr lang="en-US" sz="2000" dirty="0"/>
              <a:t> </a:t>
            </a:r>
            <a:r>
              <a:rPr lang="en-US" sz="2000" dirty="0" smtClean="0"/>
              <a:t>assembly</a:t>
            </a:r>
          </a:p>
          <a:p>
            <a:pPr lvl="1"/>
            <a:r>
              <a:rPr lang="en-US" sz="2000" dirty="0" smtClean="0"/>
              <a:t>Contamination</a:t>
            </a:r>
          </a:p>
          <a:p>
            <a:pPr lvl="1"/>
            <a:r>
              <a:rPr lang="en-US" sz="2000" dirty="0" smtClean="0"/>
              <a:t>Sequence missing</a:t>
            </a:r>
          </a:p>
          <a:p>
            <a:pPr lvl="1"/>
            <a:r>
              <a:rPr lang="en-US" sz="2000" dirty="0" smtClean="0"/>
              <a:t>Orientation error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45</a:t>
            </a:fld>
            <a:r>
              <a:rPr lang="en-US" smtClean="0"/>
              <a:t>/70</a:t>
            </a:r>
            <a:endParaRPr lang="en-US" dirty="0"/>
          </a:p>
        </p:txBody>
      </p:sp>
      <p:pic>
        <p:nvPicPr>
          <p:cNvPr id="5" name="Picture 4" descr="Screen Shot 2018-02-28 at 21.03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800" y="1382731"/>
            <a:ext cx="5490200" cy="282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04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Ab</a:t>
            </a:r>
            <a:r>
              <a:rPr lang="en-US" i="1" dirty="0" smtClean="0"/>
              <a:t> </a:t>
            </a:r>
            <a:r>
              <a:rPr lang="en-US" i="1" dirty="0"/>
              <a:t>initio </a:t>
            </a:r>
            <a:r>
              <a:rPr lang="en-US" dirty="0"/>
              <a:t>evidence</a:t>
            </a:r>
            <a:r>
              <a:rPr lang="en-US" dirty="0" smtClean="0"/>
              <a:t>-based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308" y="1600200"/>
            <a:ext cx="890169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Tools</a:t>
            </a:r>
            <a:endParaRPr lang="en-US" sz="2800" b="1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GenomeScan</a:t>
            </a:r>
            <a:r>
              <a:rPr lang="en-US" b="1" dirty="0"/>
              <a:t> </a:t>
            </a:r>
            <a:r>
              <a:rPr lang="en-US" dirty="0"/>
              <a:t>	Blast hit used as extra guide</a:t>
            </a:r>
          </a:p>
          <a:p>
            <a:r>
              <a:rPr lang="en-US" b="1" dirty="0"/>
              <a:t>Augustus  	</a:t>
            </a:r>
            <a:r>
              <a:rPr lang="en-US" b="1" dirty="0" smtClean="0"/>
              <a:t>	</a:t>
            </a:r>
            <a:r>
              <a:rPr lang="en-US" dirty="0" smtClean="0"/>
              <a:t>16 </a:t>
            </a:r>
            <a:r>
              <a:rPr lang="en-US" dirty="0"/>
              <a:t>types of hints accepted (</a:t>
            </a:r>
            <a:r>
              <a:rPr lang="en-US" dirty="0" err="1"/>
              <a:t>gff</a:t>
            </a:r>
            <a:r>
              <a:rPr lang="en-US" dirty="0"/>
              <a:t>):  start, stop, </a:t>
            </a:r>
            <a:r>
              <a:rPr lang="en-US" dirty="0" err="1"/>
              <a:t>tss</a:t>
            </a:r>
            <a:r>
              <a:rPr lang="en-US" dirty="0"/>
              <a:t>, </a:t>
            </a:r>
            <a:r>
              <a:rPr lang="en-US" dirty="0" err="1"/>
              <a:t>tts</a:t>
            </a:r>
            <a:r>
              <a:rPr lang="en-US" dirty="0"/>
              <a:t>, ass, </a:t>
            </a:r>
            <a:r>
              <a:rPr lang="en-US" dirty="0" err="1"/>
              <a:t>dss</a:t>
            </a:r>
            <a:r>
              <a:rPr lang="en-US" dirty="0"/>
              <a:t>, </a:t>
            </a:r>
            <a:r>
              <a:rPr lang="en-US" dirty="0" err="1" smtClean="0"/>
              <a:t>exonpart</a:t>
            </a:r>
            <a:r>
              <a:rPr lang="en-US" dirty="0" smtClean="0"/>
              <a:t>, 				exon, </a:t>
            </a:r>
            <a:r>
              <a:rPr lang="en-US" dirty="0" err="1" smtClean="0"/>
              <a:t>intronpart</a:t>
            </a:r>
            <a:r>
              <a:rPr lang="en-US" dirty="0"/>
              <a:t>, intron, </a:t>
            </a:r>
            <a:r>
              <a:rPr lang="en-US" dirty="0" err="1"/>
              <a:t>CDSpart</a:t>
            </a:r>
            <a:r>
              <a:rPr lang="en-US" dirty="0"/>
              <a:t>, CDS, </a:t>
            </a:r>
            <a:r>
              <a:rPr lang="en-US" dirty="0" err="1"/>
              <a:t>UTRpart</a:t>
            </a:r>
            <a:r>
              <a:rPr lang="en-US" dirty="0"/>
              <a:t>, UTR, </a:t>
            </a:r>
            <a:r>
              <a:rPr lang="en-US" dirty="0" smtClean="0"/>
              <a:t>	</a:t>
            </a:r>
            <a:r>
              <a:rPr lang="en-US" dirty="0" err="1" smtClean="0"/>
              <a:t>irpart</a:t>
            </a:r>
            <a:r>
              <a:rPr lang="en-US" dirty="0" smtClean="0"/>
              <a:t>,</a:t>
            </a:r>
          </a:p>
          <a:p>
            <a:pPr marL="1828800" lvl="4" indent="0">
              <a:buNone/>
            </a:pPr>
            <a:r>
              <a:rPr lang="en-US" sz="1800" dirty="0" err="1" smtClean="0"/>
              <a:t>nonexonpart</a:t>
            </a:r>
            <a:r>
              <a:rPr lang="en-US" dirty="0"/>
              <a:t>.</a:t>
            </a:r>
          </a:p>
          <a:p>
            <a:r>
              <a:rPr lang="en-US" b="1" dirty="0" err="1"/>
              <a:t>GeneMark</a:t>
            </a:r>
            <a:r>
              <a:rPr lang="en-US" b="1" dirty="0"/>
              <a:t>-ET 	</a:t>
            </a:r>
            <a:r>
              <a:rPr lang="en-US" dirty="0"/>
              <a:t>EST-based evidence hints</a:t>
            </a:r>
            <a:endParaRPr lang="en-US" b="1" dirty="0"/>
          </a:p>
          <a:p>
            <a:r>
              <a:rPr lang="en-US" b="1" dirty="0" err="1"/>
              <a:t>GeneMark</a:t>
            </a:r>
            <a:r>
              <a:rPr lang="en-US" b="1" dirty="0"/>
              <a:t>-EP 	</a:t>
            </a:r>
            <a:r>
              <a:rPr lang="en-US" dirty="0"/>
              <a:t>Protein-based evidence hints</a:t>
            </a:r>
            <a:endParaRPr lang="en-US" b="1" dirty="0"/>
          </a:p>
          <a:p>
            <a:r>
              <a:rPr lang="en-US" b="1" dirty="0"/>
              <a:t>SNAP 		</a:t>
            </a:r>
            <a:r>
              <a:rPr lang="en-US" b="1" dirty="0" smtClean="0"/>
              <a:t>	</a:t>
            </a:r>
            <a:r>
              <a:rPr lang="en-US" dirty="0" smtClean="0"/>
              <a:t>Accepts </a:t>
            </a:r>
            <a:r>
              <a:rPr lang="en-US" dirty="0"/>
              <a:t>EST and protein-based evidence hints.</a:t>
            </a:r>
            <a:endParaRPr lang="en-US" b="1" dirty="0"/>
          </a:p>
          <a:p>
            <a:r>
              <a:rPr lang="en-US" b="1" dirty="0" smtClean="0"/>
              <a:t>Gnomon*</a:t>
            </a:r>
            <a:r>
              <a:rPr lang="en-US" b="1" dirty="0"/>
              <a:t>		</a:t>
            </a:r>
            <a:r>
              <a:rPr lang="en-US" dirty="0"/>
              <a:t>Uses EST and protein alignments to guide gene prediction and </a:t>
            </a:r>
            <a:r>
              <a:rPr lang="en-US" dirty="0" smtClean="0"/>
              <a:t>add UTRs</a:t>
            </a:r>
            <a:endParaRPr lang="en-US" dirty="0"/>
          </a:p>
          <a:p>
            <a:r>
              <a:rPr lang="en-US" b="1" dirty="0"/>
              <a:t>FGENESH+	</a:t>
            </a:r>
            <a:r>
              <a:rPr lang="en-US" b="1" dirty="0" smtClean="0"/>
              <a:t>	</a:t>
            </a:r>
            <a:r>
              <a:rPr lang="en-US" dirty="0" smtClean="0"/>
              <a:t>Best </a:t>
            </a:r>
            <a:r>
              <a:rPr lang="en-US" dirty="0"/>
              <a:t>suited for plant</a:t>
            </a:r>
          </a:p>
          <a:p>
            <a:r>
              <a:rPr lang="en-US" b="1" dirty="0" err="1"/>
              <a:t>EuGene</a:t>
            </a:r>
            <a:r>
              <a:rPr lang="en-US" b="1" dirty="0"/>
              <a:t>*		</a:t>
            </a:r>
            <a:r>
              <a:rPr lang="en-US" dirty="0"/>
              <a:t>Any kind of evidence hints. Hard to configure (best suited for </a:t>
            </a:r>
            <a:r>
              <a:rPr lang="en-US" dirty="0" smtClean="0"/>
              <a:t>plant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5037205" y="3888154"/>
            <a:ext cx="107462" cy="44938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44667" y="3897923"/>
            <a:ext cx="143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Self </a:t>
            </a:r>
            <a:r>
              <a:rPr lang="en-US" dirty="0" smtClean="0">
                <a:solidFill>
                  <a:srgbClr val="FF0000"/>
                </a:solidFill>
              </a:rPr>
              <a:t>training 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46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313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i="1" dirty="0" err="1"/>
              <a:t>Ab</a:t>
            </a:r>
            <a:r>
              <a:rPr lang="en-US" i="1" dirty="0"/>
              <a:t> initio </a:t>
            </a:r>
            <a:r>
              <a:rPr lang="en-US" dirty="0"/>
              <a:t>evidence</a:t>
            </a:r>
            <a:r>
              <a:rPr lang="en-US" dirty="0" smtClean="0"/>
              <a:t>-based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1923" y="2159000"/>
            <a:ext cx="841130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BRAKER1: Unsupervised RNA-</a:t>
            </a:r>
            <a:r>
              <a:rPr lang="en-US" b="1" dirty="0" err="1"/>
              <a:t>Seq</a:t>
            </a:r>
            <a:r>
              <a:rPr lang="en-US" b="1" dirty="0"/>
              <a:t>-Based Genome Annotation with </a:t>
            </a:r>
            <a:r>
              <a:rPr lang="en-US" b="1" dirty="0" err="1"/>
              <a:t>GeneMark</a:t>
            </a:r>
            <a:r>
              <a:rPr lang="en-US" b="1" dirty="0"/>
              <a:t>-ET and </a:t>
            </a:r>
            <a:r>
              <a:rPr lang="en-US" b="1" dirty="0" smtClean="0"/>
              <a:t>AUGUSTUS</a:t>
            </a:r>
          </a:p>
          <a:p>
            <a:r>
              <a:rPr lang="en-US" sz="1600" dirty="0" smtClean="0"/>
              <a:t>Katharina </a:t>
            </a:r>
            <a:r>
              <a:rPr lang="en-US" sz="1600" dirty="0"/>
              <a:t>J. </a:t>
            </a:r>
            <a:r>
              <a:rPr lang="en-US" sz="1600" dirty="0" smtClean="0"/>
              <a:t>Hoff et </a:t>
            </a:r>
            <a:r>
              <a:rPr lang="en-US" sz="1600" i="1" dirty="0" smtClean="0"/>
              <a:t>al.</a:t>
            </a:r>
            <a:endParaRPr lang="en-US" sz="1600" dirty="0"/>
          </a:p>
          <a:p>
            <a:r>
              <a:rPr lang="en-US" sz="1600" dirty="0" smtClean="0"/>
              <a:t>Bioinformatics </a:t>
            </a:r>
            <a:r>
              <a:rPr lang="en-US" sz="1600" dirty="0"/>
              <a:t>(2016) 32 (5): 767-769</a:t>
            </a:r>
            <a:r>
              <a:rPr lang="en-US" sz="1600" dirty="0" smtClean="0"/>
              <a:t>. </a:t>
            </a:r>
            <a:r>
              <a:rPr lang="en-US" sz="1600" dirty="0" err="1" smtClean="0"/>
              <a:t>doi</a:t>
            </a:r>
            <a:r>
              <a:rPr lang="en-US" sz="1600" dirty="0"/>
              <a:t>: 10.1093/bioinformatics/btv661</a:t>
            </a:r>
          </a:p>
        </p:txBody>
      </p:sp>
      <p:sp>
        <p:nvSpPr>
          <p:cNvPr id="6" name="Rectangle 5"/>
          <p:cNvSpPr/>
          <p:nvPr/>
        </p:nvSpPr>
        <p:spPr>
          <a:xfrm>
            <a:off x="1592384" y="3888154"/>
            <a:ext cx="6310923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BRAKER1 </a:t>
            </a:r>
            <a:r>
              <a:rPr lang="en-US" dirty="0"/>
              <a:t>was more accurate than MAKER2 when it is using RNA-</a:t>
            </a:r>
            <a:r>
              <a:rPr lang="en-US" dirty="0" err="1"/>
              <a:t>Seq</a:t>
            </a:r>
            <a:r>
              <a:rPr lang="en-US" dirty="0"/>
              <a:t> as sole source for training and prediction.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BRAKER1 </a:t>
            </a:r>
            <a:r>
              <a:rPr lang="en-US" dirty="0"/>
              <a:t>does not require pre-trained parameters or a separate expert-prepared training step.</a:t>
            </a:r>
          </a:p>
        </p:txBody>
      </p:sp>
      <p:sp>
        <p:nvSpPr>
          <p:cNvPr id="7" name="Rectangle 6"/>
          <p:cNvSpPr/>
          <p:nvPr/>
        </p:nvSpPr>
        <p:spPr>
          <a:xfrm>
            <a:off x="341923" y="1418437"/>
            <a:ext cx="3522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The BRAKER1 gene finding pipeline: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16291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BRAKER2 since </a:t>
            </a:r>
            <a:r>
              <a:rPr lang="en-US" b="1" dirty="0"/>
              <a:t>2019 </a:t>
            </a:r>
            <a:r>
              <a:rPr lang="en-US" dirty="0" smtClean="0"/>
              <a:t>(Incorporate </a:t>
            </a:r>
            <a:r>
              <a:rPr lang="en-US" dirty="0"/>
              <a:t>Protein Homology </a:t>
            </a:r>
            <a:r>
              <a:rPr lang="en-US" dirty="0" smtClean="0"/>
              <a:t>Information)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47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929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different approaches</a:t>
            </a:r>
            <a:br>
              <a:rPr lang="en-US" dirty="0"/>
            </a:b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68788" y="1058841"/>
            <a:ext cx="8229600" cy="5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rgbClr val="13652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0000"/>
                </a:solidFill>
                <a:latin typeface="Calibri" charset="0"/>
                <a:ea typeface="MS PGothic" charset="0"/>
              </a:rPr>
              <a:t>Types </a:t>
            </a:r>
            <a:r>
              <a:rPr lang="en-US" sz="24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data used </a:t>
            </a:r>
            <a:r>
              <a:rPr lang="en-US" sz="2400" dirty="0" err="1" smtClean="0">
                <a:solidFill>
                  <a:srgbClr val="000000"/>
                </a:solidFill>
                <a:latin typeface="Calibri" charset="0"/>
                <a:ea typeface="MS PGothic" charset="0"/>
              </a:rPr>
              <a:t>vs</a:t>
            </a:r>
            <a:r>
              <a:rPr lang="en-US" sz="2400" dirty="0" smtClean="0">
                <a:solidFill>
                  <a:srgbClr val="000000"/>
                </a:solidFill>
                <a:latin typeface="Calibri" charset="0"/>
                <a:ea typeface="MS PGothic" charset="0"/>
              </a:rPr>
              <a:t> methods</a:t>
            </a:r>
            <a:endParaRPr lang="en-US" dirty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626573" y="1578528"/>
            <a:ext cx="10492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dirty="0"/>
              <a:t>Proteins</a:t>
            </a: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6104137" y="1578528"/>
            <a:ext cx="13346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dirty="0"/>
              <a:t>Transcripts</a:t>
            </a: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964" y="2185784"/>
            <a:ext cx="1367610" cy="143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3312861" y="1578528"/>
            <a:ext cx="3548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nb-NO" sz="2000" dirty="0">
                <a:ln>
                  <a:solidFill>
                    <a:schemeClr val="tx1"/>
                  </a:solidFill>
                  <a:prstDash val="sysDash"/>
                </a:ln>
              </a:rPr>
              <a:t>Ø</a:t>
            </a:r>
            <a:endParaRPr lang="en-US" sz="2000" dirty="0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" t="9258" r="4568"/>
          <a:stretch/>
        </p:blipFill>
        <p:spPr>
          <a:xfrm>
            <a:off x="2588256" y="2255750"/>
            <a:ext cx="1620420" cy="1155595"/>
          </a:xfrm>
          <a:prstGeom prst="rect">
            <a:avLst/>
          </a:prstGeom>
        </p:spPr>
      </p:pic>
      <p:pic>
        <p:nvPicPr>
          <p:cNvPr id="13" name="Picture 12" descr="Transcription+The+new+mRNA+molecule+is+formed+by+incorporating+nucleotides+that+are+complementary+to+the+template+strand.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" t="29979" r="4536"/>
          <a:stretch/>
        </p:blipFill>
        <p:spPr>
          <a:xfrm>
            <a:off x="5988776" y="2289316"/>
            <a:ext cx="1575132" cy="1007399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58146"/>
              </p:ext>
            </p:extLst>
          </p:nvPr>
        </p:nvGraphicFramePr>
        <p:xfrm>
          <a:off x="0" y="4382289"/>
          <a:ext cx="9143999" cy="13716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578666"/>
                <a:gridCol w="1744769"/>
                <a:gridCol w="1603647"/>
                <a:gridCol w="1731940"/>
                <a:gridCol w="1484977"/>
              </a:tblGrid>
              <a:tr h="31644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Pure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i="1" baseline="0" dirty="0" err="1" smtClean="0"/>
                        <a:t>a</a:t>
                      </a:r>
                      <a:r>
                        <a:rPr lang="en-US" b="0" i="1" dirty="0" err="1" smtClean="0"/>
                        <a:t>b</a:t>
                      </a:r>
                      <a:r>
                        <a:rPr lang="en-US" b="0" i="1" baseline="0" dirty="0" smtClean="0"/>
                        <a:t> </a:t>
                      </a:r>
                      <a:r>
                        <a:rPr lang="en-US" b="0" i="1" dirty="0" smtClean="0"/>
                        <a:t>initio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X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</a:tr>
              <a:tr h="31644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Similarity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1644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baseline="0" dirty="0" err="1" smtClean="0"/>
                        <a:t>A</a:t>
                      </a:r>
                      <a:r>
                        <a:rPr lang="en-US" b="0" i="1" dirty="0" err="1" smtClean="0"/>
                        <a:t>b</a:t>
                      </a:r>
                      <a:r>
                        <a:rPr lang="en-US" b="0" i="1" baseline="0" dirty="0" smtClean="0"/>
                        <a:t> </a:t>
                      </a:r>
                      <a:r>
                        <a:rPr lang="en-US" b="0" i="1" dirty="0" smtClean="0"/>
                        <a:t>initio</a:t>
                      </a:r>
                      <a:r>
                        <a:rPr lang="en-US" b="0" i="1" baseline="0" dirty="0" smtClean="0"/>
                        <a:t> </a:t>
                      </a:r>
                      <a:r>
                        <a:rPr lang="en-US" b="0" baseline="0" dirty="0" smtClean="0"/>
                        <a:t>evidence-driven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 smtClean="0"/>
                        <a:t>(hybrid)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X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X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X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X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2588256" y="1645382"/>
            <a:ext cx="0" cy="273690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313911" y="1635103"/>
            <a:ext cx="0" cy="273215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23727" y="1628523"/>
            <a:ext cx="0" cy="273215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2464216"/>
            <a:ext cx="216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Annotation approach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083807"/>
              </p:ext>
            </p:extLst>
          </p:nvPr>
        </p:nvGraphicFramePr>
        <p:xfrm>
          <a:off x="0" y="5709665"/>
          <a:ext cx="9143999" cy="731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582092"/>
                <a:gridCol w="1744769"/>
                <a:gridCol w="1616477"/>
                <a:gridCol w="1719110"/>
                <a:gridCol w="1481551"/>
              </a:tblGrid>
              <a:tr h="21306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Chooser/combiner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X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X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X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X</a:t>
                      </a:r>
                      <a:endParaRPr lang="en-US" b="0" dirty="0"/>
                    </a:p>
                  </a:txBody>
                  <a:tcPr/>
                </a:tc>
              </a:tr>
              <a:tr h="213068">
                <a:tc>
                  <a:txBody>
                    <a:bodyPr/>
                    <a:lstStyle/>
                    <a:p>
                      <a:r>
                        <a:rPr lang="en-US" dirty="0" smtClean="0"/>
                        <a:t>Pipeline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48</a:t>
            </a:fld>
            <a:r>
              <a:rPr lang="en-US" smtClean="0"/>
              <a:t>/70</a:t>
            </a:r>
            <a:endParaRPr lang="en-US" dirty="0"/>
          </a:p>
        </p:txBody>
      </p:sp>
      <p:pic>
        <p:nvPicPr>
          <p:cNvPr id="23" name="Picture 22" descr="wga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9" t="6297" r="37421" b="17395"/>
          <a:stretch/>
        </p:blipFill>
        <p:spPr>
          <a:xfrm>
            <a:off x="7825801" y="2048304"/>
            <a:ext cx="837603" cy="2124485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7653713" y="1628523"/>
            <a:ext cx="0" cy="273215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5"/>
          <p:cNvSpPr txBox="1">
            <a:spLocks noChangeArrowheads="1"/>
          </p:cNvSpPr>
          <p:nvPr/>
        </p:nvSpPr>
        <p:spPr bwMode="auto">
          <a:xfrm>
            <a:off x="7665711" y="1578528"/>
            <a:ext cx="11769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dirty="0" smtClean="0"/>
              <a:t>Genomes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144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24433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0000"/>
                </a:solidFill>
              </a:rPr>
              <a:t>2.4. Combiner / Chooser </a:t>
            </a:r>
            <a:endParaRPr lang="en-US" sz="3600" b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0" y="5150556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i="1" dirty="0" smtClean="0"/>
              <a:t>Combining heterogeneous data into gene models</a:t>
            </a:r>
          </a:p>
          <a:p>
            <a:pPr marL="285750" indent="-285750">
              <a:buFont typeface="Arial"/>
              <a:buChar char="•"/>
            </a:pPr>
            <a:r>
              <a:rPr lang="en-US" sz="2000" i="1" dirty="0" smtClean="0"/>
              <a:t>Selection of gene models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49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38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3861578" cy="437801"/>
          </a:xfrm>
        </p:spPr>
        <p:txBody>
          <a:bodyPr/>
          <a:lstStyle/>
          <a:p>
            <a:r>
              <a:rPr lang="en-US" dirty="0"/>
              <a:t>Introduction: </a:t>
            </a:r>
            <a:r>
              <a:rPr lang="en-US" dirty="0" smtClean="0"/>
              <a:t>Let’s </a:t>
            </a:r>
            <a:r>
              <a:rPr lang="en-US" dirty="0"/>
              <a:t>take a step </a:t>
            </a:r>
            <a:r>
              <a:rPr lang="en-US" dirty="0" smtClean="0"/>
              <a:t>back</a:t>
            </a:r>
            <a:endParaRPr lang="en-US" dirty="0"/>
          </a:p>
        </p:txBody>
      </p:sp>
      <p:pic>
        <p:nvPicPr>
          <p:cNvPr id="5" name="Bildobjekt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82" y="1191791"/>
            <a:ext cx="1919111" cy="2507639"/>
          </a:xfrm>
          <a:prstGeom prst="rect">
            <a:avLst/>
          </a:prstGeom>
        </p:spPr>
      </p:pic>
      <p:pic>
        <p:nvPicPr>
          <p:cNvPr id="6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470" y="2732817"/>
            <a:ext cx="6590530" cy="1933223"/>
          </a:xfrm>
          <a:prstGeom prst="rect">
            <a:avLst/>
          </a:prstGeom>
        </p:spPr>
      </p:pic>
      <p:pic>
        <p:nvPicPr>
          <p:cNvPr id="7" name="Bildobjek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82" y="5066072"/>
            <a:ext cx="7182555" cy="1690999"/>
          </a:xfrm>
          <a:prstGeom prst="rect">
            <a:avLst/>
          </a:prstGeom>
        </p:spPr>
      </p:pic>
      <p:sp>
        <p:nvSpPr>
          <p:cNvPr id="8" name="textruta 8"/>
          <p:cNvSpPr txBox="1"/>
          <p:nvPr/>
        </p:nvSpPr>
        <p:spPr>
          <a:xfrm>
            <a:off x="3625447" y="4911558"/>
            <a:ext cx="693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IF 2.9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9" name="textruta 9"/>
          <p:cNvSpPr txBox="1"/>
          <p:nvPr/>
        </p:nvSpPr>
        <p:spPr>
          <a:xfrm>
            <a:off x="5320759" y="2620566"/>
            <a:ext cx="810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IF 31.6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10" name="Ellips 10"/>
          <p:cNvSpPr/>
          <p:nvPr/>
        </p:nvSpPr>
        <p:spPr>
          <a:xfrm>
            <a:off x="2574369" y="2620567"/>
            <a:ext cx="1732074" cy="40922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Ellips 11"/>
          <p:cNvSpPr/>
          <p:nvPr/>
        </p:nvSpPr>
        <p:spPr>
          <a:xfrm>
            <a:off x="239892" y="4921333"/>
            <a:ext cx="1919111" cy="493888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2607791" y="1191791"/>
            <a:ext cx="6776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… scientific value diminishes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5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4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Chooser / </a:t>
            </a:r>
            <a:r>
              <a:rPr lang="en-US" dirty="0" smtClean="0">
                <a:solidFill>
                  <a:srgbClr val="000000"/>
                </a:solidFill>
              </a:rPr>
              <a:t>combiner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91098" y="4395118"/>
            <a:ext cx="8728911" cy="16844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85" name="Group 84"/>
          <p:cNvGrpSpPr/>
          <p:nvPr/>
        </p:nvGrpSpPr>
        <p:grpSpPr>
          <a:xfrm>
            <a:off x="1483561" y="6167998"/>
            <a:ext cx="5841332" cy="142876"/>
            <a:chOff x="1528011" y="5330489"/>
            <a:chExt cx="5841332" cy="142876"/>
          </a:xfrm>
        </p:grpSpPr>
        <p:sp>
          <p:nvSpPr>
            <p:cNvPr id="86" name="Rectangle 85"/>
            <p:cNvSpPr/>
            <p:nvPr/>
          </p:nvSpPr>
          <p:spPr>
            <a:xfrm>
              <a:off x="1608222" y="5365080"/>
              <a:ext cx="5688932" cy="691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840829" y="5335002"/>
              <a:ext cx="565485" cy="1383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642935" y="5335001"/>
              <a:ext cx="565485" cy="1383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153524" y="5335002"/>
              <a:ext cx="565485" cy="1383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364704" y="5335003"/>
              <a:ext cx="72190" cy="1383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553199" y="5335001"/>
              <a:ext cx="72190" cy="1383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297153" y="5330489"/>
              <a:ext cx="72190" cy="1383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528011" y="5335003"/>
              <a:ext cx="116304" cy="13384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1789754" y="1780369"/>
            <a:ext cx="1176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Evidence</a:t>
            </a:r>
            <a:r>
              <a:rPr lang="sv-SE" dirty="0" smtClean="0"/>
              <a:t>: </a:t>
            </a:r>
            <a:endParaRPr lang="sv-SE" dirty="0"/>
          </a:p>
        </p:txBody>
      </p:sp>
      <p:sp>
        <p:nvSpPr>
          <p:cNvPr id="97" name="TextBox 96"/>
          <p:cNvSpPr txBox="1"/>
          <p:nvPr/>
        </p:nvSpPr>
        <p:spPr>
          <a:xfrm>
            <a:off x="2882377" y="1780369"/>
            <a:ext cx="179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ESTs / Transcripts</a:t>
            </a:r>
            <a:endParaRPr lang="sv-SE" dirty="0"/>
          </a:p>
        </p:txBody>
      </p:sp>
      <p:sp>
        <p:nvSpPr>
          <p:cNvPr id="99" name="TextBox 98"/>
          <p:cNvSpPr txBox="1"/>
          <p:nvPr/>
        </p:nvSpPr>
        <p:spPr>
          <a:xfrm>
            <a:off x="1790993" y="2080039"/>
            <a:ext cx="4428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Gene</a:t>
            </a:r>
            <a:r>
              <a:rPr lang="sv-SE" i="1" dirty="0" smtClean="0"/>
              <a:t> </a:t>
            </a:r>
            <a:r>
              <a:rPr lang="sv-SE" dirty="0" err="1" smtClean="0"/>
              <a:t>prediction</a:t>
            </a:r>
            <a:r>
              <a:rPr lang="sv-SE" dirty="0" smtClean="0"/>
              <a:t> (</a:t>
            </a:r>
            <a:r>
              <a:rPr lang="sv-SE" i="1" dirty="0" smtClean="0"/>
              <a:t>ab-</a:t>
            </a:r>
            <a:r>
              <a:rPr lang="sv-SE" i="1" dirty="0" err="1" smtClean="0"/>
              <a:t>initio</a:t>
            </a:r>
            <a:r>
              <a:rPr lang="sv-SE" i="1" dirty="0" smtClean="0"/>
              <a:t> </a:t>
            </a:r>
            <a:r>
              <a:rPr lang="sv-SE" dirty="0" smtClean="0"/>
              <a:t>or </a:t>
            </a:r>
            <a:r>
              <a:rPr lang="sv-SE" dirty="0" err="1" smtClean="0"/>
              <a:t>evidence-based</a:t>
            </a:r>
            <a:r>
              <a:rPr lang="sv-SE" dirty="0" smtClean="0"/>
              <a:t>)</a:t>
            </a:r>
            <a:endParaRPr lang="sv-SE" dirty="0"/>
          </a:p>
        </p:txBody>
      </p:sp>
      <p:sp>
        <p:nvSpPr>
          <p:cNvPr id="100" name="TextBox 99"/>
          <p:cNvSpPr txBox="1"/>
          <p:nvPr/>
        </p:nvSpPr>
        <p:spPr>
          <a:xfrm>
            <a:off x="4696040" y="178036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Proteins</a:t>
            </a:r>
            <a:endParaRPr lang="sv-SE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1483561" y="4057237"/>
            <a:ext cx="5841332" cy="142876"/>
            <a:chOff x="1528011" y="5330489"/>
            <a:chExt cx="5841332" cy="142876"/>
          </a:xfrm>
          <a:solidFill>
            <a:schemeClr val="accent2">
              <a:lumMod val="75000"/>
            </a:schemeClr>
          </a:solidFill>
        </p:grpSpPr>
        <p:sp>
          <p:nvSpPr>
            <p:cNvPr id="106" name="Rectangle 105"/>
            <p:cNvSpPr/>
            <p:nvPr/>
          </p:nvSpPr>
          <p:spPr>
            <a:xfrm>
              <a:off x="1608222" y="5365080"/>
              <a:ext cx="5688932" cy="6918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840829" y="5335002"/>
              <a:ext cx="565485" cy="138363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642935" y="5335001"/>
              <a:ext cx="565485" cy="138363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151184" y="5335002"/>
              <a:ext cx="565485" cy="138363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362364" y="5335003"/>
              <a:ext cx="74530" cy="13836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553199" y="5335001"/>
              <a:ext cx="72190" cy="13836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7297153" y="5330489"/>
              <a:ext cx="72190" cy="13836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528011" y="5335003"/>
              <a:ext cx="116304" cy="13836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483561" y="5540453"/>
            <a:ext cx="5095038" cy="379668"/>
            <a:chOff x="1500274" y="4683203"/>
            <a:chExt cx="5095038" cy="379668"/>
          </a:xfrm>
        </p:grpSpPr>
        <p:grpSp>
          <p:nvGrpSpPr>
            <p:cNvPr id="115" name="Group 114"/>
            <p:cNvGrpSpPr/>
            <p:nvPr/>
          </p:nvGrpSpPr>
          <p:grpSpPr>
            <a:xfrm>
              <a:off x="1810753" y="4683203"/>
              <a:ext cx="4784559" cy="138366"/>
              <a:chOff x="1840829" y="5852357"/>
              <a:chExt cx="4784559" cy="138366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1840829" y="5852360"/>
                <a:ext cx="282742" cy="13836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2642934" y="5852359"/>
                <a:ext cx="565485" cy="13836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5153523" y="5852360"/>
                <a:ext cx="565485" cy="13836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6364703" y="5852361"/>
                <a:ext cx="72190" cy="13836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6553198" y="5852359"/>
                <a:ext cx="72190" cy="13836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2153653" y="5852358"/>
                <a:ext cx="282742" cy="13836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3917096" y="5852357"/>
                <a:ext cx="110473" cy="1383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1500274" y="4924506"/>
              <a:ext cx="5095038" cy="138365"/>
              <a:chOff x="1530350" y="5852358"/>
              <a:chExt cx="5095038" cy="138365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1530350" y="5852361"/>
                <a:ext cx="116304" cy="13836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2642934" y="5852359"/>
                <a:ext cx="565485" cy="13836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5153523" y="5852360"/>
                <a:ext cx="565485" cy="13836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6364703" y="5852361"/>
                <a:ext cx="72190" cy="13836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6553198" y="5852359"/>
                <a:ext cx="72190" cy="13836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1843169" y="5852358"/>
                <a:ext cx="593226" cy="13836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130" name="Group 129"/>
          <p:cNvGrpSpPr/>
          <p:nvPr/>
        </p:nvGrpSpPr>
        <p:grpSpPr>
          <a:xfrm>
            <a:off x="1194802" y="4683203"/>
            <a:ext cx="6442698" cy="741948"/>
            <a:chOff x="1239252" y="5210265"/>
            <a:chExt cx="6442698" cy="741948"/>
          </a:xfrm>
        </p:grpSpPr>
        <p:sp>
          <p:nvSpPr>
            <p:cNvPr id="131" name="Rectangle 130"/>
            <p:cNvSpPr/>
            <p:nvPr/>
          </p:nvSpPr>
          <p:spPr>
            <a:xfrm>
              <a:off x="2642937" y="5210265"/>
              <a:ext cx="565485" cy="138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153526" y="5210266"/>
              <a:ext cx="565485" cy="138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6364706" y="5210267"/>
              <a:ext cx="72190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553201" y="5210265"/>
              <a:ext cx="72190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840830" y="5549156"/>
              <a:ext cx="565485" cy="138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719137" y="5549155"/>
              <a:ext cx="489284" cy="1383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153525" y="5549156"/>
              <a:ext cx="565485" cy="138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364705" y="5549157"/>
              <a:ext cx="72190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239252" y="5544145"/>
              <a:ext cx="405063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2642936" y="5813849"/>
              <a:ext cx="565485" cy="138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5153525" y="5813850"/>
              <a:ext cx="565485" cy="138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364705" y="5813851"/>
              <a:ext cx="72190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553200" y="5813849"/>
              <a:ext cx="72190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7297153" y="5813849"/>
              <a:ext cx="384797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239252" y="5813849"/>
              <a:ext cx="405063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3807998" y="5813848"/>
              <a:ext cx="208545" cy="138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1194802" y="3400799"/>
            <a:ext cx="6442698" cy="3334461"/>
            <a:chOff x="1194802" y="3776160"/>
            <a:chExt cx="6442698" cy="2959100"/>
          </a:xfrm>
        </p:grpSpPr>
        <p:cxnSp>
          <p:nvCxnSpPr>
            <p:cNvPr id="148" name="Straight Connector 147"/>
            <p:cNvCxnSpPr/>
            <p:nvPr/>
          </p:nvCxnSpPr>
          <p:spPr>
            <a:xfrm>
              <a:off x="1194802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1599865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1483561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1797047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2361864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2596145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3161630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109076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5674559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6317914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6389768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6508751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6578599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7252703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7637500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1483561" y="3831558"/>
            <a:ext cx="5841332" cy="142876"/>
            <a:chOff x="1528011" y="5330489"/>
            <a:chExt cx="5841332" cy="142876"/>
          </a:xfrm>
          <a:solidFill>
            <a:schemeClr val="accent2">
              <a:lumMod val="75000"/>
            </a:schemeClr>
          </a:solidFill>
        </p:grpSpPr>
        <p:sp>
          <p:nvSpPr>
            <p:cNvPr id="168" name="Rectangle 167"/>
            <p:cNvSpPr/>
            <p:nvPr/>
          </p:nvSpPr>
          <p:spPr>
            <a:xfrm>
              <a:off x="1608222" y="5365080"/>
              <a:ext cx="5688932" cy="6918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3733800" y="5335002"/>
              <a:ext cx="565485" cy="138363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2642935" y="5335001"/>
              <a:ext cx="565485" cy="138363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184" y="5335002"/>
              <a:ext cx="565485" cy="138363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62364" y="5335003"/>
              <a:ext cx="74530" cy="13836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553199" y="5335001"/>
              <a:ext cx="72190" cy="13836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7297153" y="5330489"/>
              <a:ext cx="72190" cy="13836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1528011" y="5335003"/>
              <a:ext cx="116304" cy="13836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1194802" y="6373016"/>
            <a:ext cx="6130091" cy="142876"/>
            <a:chOff x="1239252" y="5330489"/>
            <a:chExt cx="6130091" cy="142876"/>
          </a:xfrm>
        </p:grpSpPr>
        <p:sp>
          <p:nvSpPr>
            <p:cNvPr id="177" name="Rectangle 176"/>
            <p:cNvSpPr/>
            <p:nvPr/>
          </p:nvSpPr>
          <p:spPr>
            <a:xfrm>
              <a:off x="1608222" y="5365080"/>
              <a:ext cx="5688932" cy="691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3733800" y="5335002"/>
              <a:ext cx="565485" cy="1383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642935" y="5335001"/>
              <a:ext cx="565485" cy="1383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5153524" y="5335002"/>
              <a:ext cx="565485" cy="1383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364704" y="5335003"/>
              <a:ext cx="72190" cy="1383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553199" y="5335001"/>
              <a:ext cx="72190" cy="1383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7297153" y="5330489"/>
              <a:ext cx="72190" cy="1383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239252" y="5335003"/>
              <a:ext cx="405063" cy="13384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1483561" y="3566168"/>
            <a:ext cx="5841332" cy="142877"/>
            <a:chOff x="1528011" y="5330488"/>
            <a:chExt cx="5841332" cy="142877"/>
          </a:xfrm>
          <a:solidFill>
            <a:schemeClr val="accent2">
              <a:lumMod val="75000"/>
            </a:schemeClr>
          </a:solidFill>
        </p:grpSpPr>
        <p:sp>
          <p:nvSpPr>
            <p:cNvPr id="193" name="Rectangle 192"/>
            <p:cNvSpPr/>
            <p:nvPr/>
          </p:nvSpPr>
          <p:spPr>
            <a:xfrm>
              <a:off x="1608222" y="5365080"/>
              <a:ext cx="5688932" cy="6918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1834204" y="5330488"/>
              <a:ext cx="565485" cy="138363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151184" y="5335002"/>
              <a:ext cx="565485" cy="138363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362364" y="5335003"/>
              <a:ext cx="74530" cy="13836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6553199" y="5335001"/>
              <a:ext cx="72190" cy="13836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297153" y="5330489"/>
              <a:ext cx="72190" cy="13836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1528011" y="5335003"/>
              <a:ext cx="116304" cy="13836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1483561" y="6585623"/>
            <a:ext cx="5836319" cy="143681"/>
            <a:chOff x="1533024" y="5329684"/>
            <a:chExt cx="5836319" cy="143681"/>
          </a:xfrm>
        </p:grpSpPr>
        <p:sp>
          <p:nvSpPr>
            <p:cNvPr id="202" name="Rectangle 201"/>
            <p:cNvSpPr/>
            <p:nvPr/>
          </p:nvSpPr>
          <p:spPr>
            <a:xfrm>
              <a:off x="1608222" y="5365080"/>
              <a:ext cx="5688932" cy="691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3733800" y="5335002"/>
              <a:ext cx="565485" cy="1383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1850807" y="5329684"/>
              <a:ext cx="565485" cy="1383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153524" y="5335002"/>
              <a:ext cx="565485" cy="1383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364704" y="5335003"/>
              <a:ext cx="72190" cy="1383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553199" y="5335001"/>
              <a:ext cx="72190" cy="1383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97153" y="5330489"/>
              <a:ext cx="72190" cy="1383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1533024" y="5335003"/>
              <a:ext cx="111291" cy="13384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10" name="TextBox 209"/>
          <p:cNvSpPr txBox="1"/>
          <p:nvPr/>
        </p:nvSpPr>
        <p:spPr>
          <a:xfrm>
            <a:off x="212441" y="1171931"/>
            <a:ext cx="952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Combiner concept: </a:t>
            </a:r>
            <a:r>
              <a:rPr lang="sv-SE" sz="2000" dirty="0" err="1" smtClean="0"/>
              <a:t>combining</a:t>
            </a:r>
            <a:r>
              <a:rPr lang="sv-SE" sz="2000" dirty="0" smtClean="0"/>
              <a:t> </a:t>
            </a:r>
            <a:r>
              <a:rPr lang="sv-SE" sz="2000" dirty="0"/>
              <a:t>different </a:t>
            </a:r>
            <a:r>
              <a:rPr lang="sv-SE" sz="2000" dirty="0" err="1"/>
              <a:t>lines</a:t>
            </a:r>
            <a:r>
              <a:rPr lang="sv-SE" sz="2000" dirty="0"/>
              <a:t> </a:t>
            </a:r>
            <a:r>
              <a:rPr lang="sv-SE" sz="2000" dirty="0" err="1"/>
              <a:t>of</a:t>
            </a:r>
            <a:r>
              <a:rPr lang="sv-SE" sz="2000" dirty="0"/>
              <a:t> </a:t>
            </a:r>
            <a:r>
              <a:rPr lang="sv-SE" sz="2000" dirty="0" err="1"/>
              <a:t>evidence</a:t>
            </a:r>
            <a:r>
              <a:rPr lang="sv-SE" sz="2000" dirty="0"/>
              <a:t> </a:t>
            </a:r>
            <a:r>
              <a:rPr lang="sv-SE" sz="2000" dirty="0" err="1"/>
              <a:t>into</a:t>
            </a:r>
            <a:r>
              <a:rPr lang="sv-SE" sz="2000" dirty="0"/>
              <a:t> gene </a:t>
            </a:r>
            <a:r>
              <a:rPr lang="sv-SE" sz="2000" dirty="0" err="1" smtClean="0"/>
              <a:t>models</a:t>
            </a:r>
            <a:endParaRPr lang="sv-SE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50</a:t>
            </a:fld>
            <a:r>
              <a:rPr lang="en-US" smtClean="0"/>
              <a:t>/70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1608" y="2846801"/>
            <a:ext cx="3458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﻿</a:t>
            </a:r>
            <a:r>
              <a:rPr lang="en-US" b="1" dirty="0" smtClean="0"/>
              <a:t>=&gt; add </a:t>
            </a:r>
            <a:r>
              <a:rPr lang="en-US" b="1" dirty="0" err="1" smtClean="0"/>
              <a:t>untranslated</a:t>
            </a:r>
            <a:r>
              <a:rPr lang="en-US" b="1" dirty="0" smtClean="0"/>
              <a:t> </a:t>
            </a:r>
            <a:r>
              <a:rPr lang="en-US" b="1" dirty="0"/>
              <a:t>regions (UTR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1798395" y="2378050"/>
            <a:ext cx="1418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Gene </a:t>
            </a:r>
            <a:r>
              <a:rPr lang="sv-SE" dirty="0" err="1" smtClean="0"/>
              <a:t>models</a:t>
            </a:r>
            <a:endParaRPr lang="sv-SE" dirty="0"/>
          </a:p>
        </p:txBody>
      </p:sp>
      <p:sp>
        <p:nvSpPr>
          <p:cNvPr id="186" name="Rectangle 185"/>
          <p:cNvSpPr/>
          <p:nvPr/>
        </p:nvSpPr>
        <p:spPr>
          <a:xfrm>
            <a:off x="7319880" y="3583858"/>
            <a:ext cx="312607" cy="10377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7" name="Rectangle 186"/>
          <p:cNvSpPr/>
          <p:nvPr/>
        </p:nvSpPr>
        <p:spPr>
          <a:xfrm>
            <a:off x="7324893" y="3840492"/>
            <a:ext cx="312607" cy="10377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5" name="Rectangle 194"/>
          <p:cNvSpPr/>
          <p:nvPr/>
        </p:nvSpPr>
        <p:spPr>
          <a:xfrm>
            <a:off x="7324016" y="4078268"/>
            <a:ext cx="312607" cy="10377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1" name="Rectangle 210"/>
          <p:cNvSpPr/>
          <p:nvPr/>
        </p:nvSpPr>
        <p:spPr>
          <a:xfrm>
            <a:off x="1170954" y="3583858"/>
            <a:ext cx="312607" cy="10377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2" name="Rectangle 211"/>
          <p:cNvSpPr/>
          <p:nvPr/>
        </p:nvSpPr>
        <p:spPr>
          <a:xfrm>
            <a:off x="1175967" y="3840492"/>
            <a:ext cx="312607" cy="10377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3" name="Rectangle 212"/>
          <p:cNvSpPr/>
          <p:nvPr/>
        </p:nvSpPr>
        <p:spPr>
          <a:xfrm>
            <a:off x="1175090" y="4078268"/>
            <a:ext cx="312607" cy="10377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2993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99" grpId="0"/>
      <p:bldP spid="100" grpId="0"/>
      <p:bldP spid="185" grpId="0"/>
      <p:bldP spid="186" grpId="0" animBg="1"/>
      <p:bldP spid="187" grpId="0" animBg="1"/>
      <p:bldP spid="195" grpId="0" animBg="1"/>
      <p:bldP spid="211" grpId="0" animBg="1"/>
      <p:bldP spid="212" grpId="0" animBg="1"/>
      <p:bldP spid="2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Chooser / </a:t>
            </a:r>
            <a:r>
              <a:rPr lang="en-US" dirty="0" smtClean="0">
                <a:solidFill>
                  <a:srgbClr val="000000"/>
                </a:solidFill>
              </a:rPr>
              <a:t>combiner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893935" y="2212784"/>
            <a:ext cx="444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Gene</a:t>
            </a:r>
            <a:r>
              <a:rPr lang="sv-SE" i="1" dirty="0"/>
              <a:t> </a:t>
            </a:r>
            <a:r>
              <a:rPr lang="sv-SE" dirty="0" err="1"/>
              <a:t>prediction</a:t>
            </a:r>
            <a:r>
              <a:rPr lang="sv-SE" dirty="0"/>
              <a:t> (</a:t>
            </a:r>
            <a:r>
              <a:rPr lang="sv-SE" i="1" dirty="0"/>
              <a:t>ab-</a:t>
            </a:r>
            <a:r>
              <a:rPr lang="sv-SE" i="1" dirty="0" err="1"/>
              <a:t>initio</a:t>
            </a:r>
            <a:r>
              <a:rPr lang="sv-SE" i="1" dirty="0"/>
              <a:t> </a:t>
            </a:r>
            <a:r>
              <a:rPr lang="sv-SE" dirty="0"/>
              <a:t>or </a:t>
            </a:r>
            <a:r>
              <a:rPr lang="sv-SE" dirty="0" err="1"/>
              <a:t>evidence-based</a:t>
            </a:r>
            <a:r>
              <a:rPr lang="sv-SE" dirty="0"/>
              <a:t>)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291098" y="4395118"/>
            <a:ext cx="8728911" cy="16844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89" name="Group 188"/>
          <p:cNvGrpSpPr/>
          <p:nvPr/>
        </p:nvGrpSpPr>
        <p:grpSpPr>
          <a:xfrm>
            <a:off x="1483561" y="6167998"/>
            <a:ext cx="5841332" cy="142876"/>
            <a:chOff x="1528011" y="5330489"/>
            <a:chExt cx="5841332" cy="142876"/>
          </a:xfrm>
        </p:grpSpPr>
        <p:sp>
          <p:nvSpPr>
            <p:cNvPr id="190" name="Rectangle 189"/>
            <p:cNvSpPr/>
            <p:nvPr/>
          </p:nvSpPr>
          <p:spPr>
            <a:xfrm>
              <a:off x="1608222" y="5365080"/>
              <a:ext cx="5688932" cy="691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840829" y="5335002"/>
              <a:ext cx="565485" cy="1383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2642935" y="5335001"/>
              <a:ext cx="565485" cy="1383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153524" y="5335002"/>
              <a:ext cx="565485" cy="1383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64704" y="5335003"/>
              <a:ext cx="72190" cy="1383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553199" y="5335001"/>
              <a:ext cx="72190" cy="1383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7297153" y="5330489"/>
              <a:ext cx="72190" cy="1383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1528011" y="5335003"/>
              <a:ext cx="116304" cy="13384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483561" y="5540453"/>
            <a:ext cx="5095038" cy="379668"/>
            <a:chOff x="1500274" y="4683203"/>
            <a:chExt cx="5095038" cy="379668"/>
          </a:xfrm>
        </p:grpSpPr>
        <p:grpSp>
          <p:nvGrpSpPr>
            <p:cNvPr id="212" name="Group 211"/>
            <p:cNvGrpSpPr/>
            <p:nvPr/>
          </p:nvGrpSpPr>
          <p:grpSpPr>
            <a:xfrm>
              <a:off x="1810753" y="4683203"/>
              <a:ext cx="4784559" cy="138366"/>
              <a:chOff x="1840829" y="5852357"/>
              <a:chExt cx="4784559" cy="138366"/>
            </a:xfrm>
          </p:grpSpPr>
          <p:sp>
            <p:nvSpPr>
              <p:cNvPr id="220" name="Rectangle 219"/>
              <p:cNvSpPr/>
              <p:nvPr/>
            </p:nvSpPr>
            <p:spPr>
              <a:xfrm>
                <a:off x="1840829" y="5852360"/>
                <a:ext cx="282742" cy="13836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2642934" y="5852359"/>
                <a:ext cx="565485" cy="13836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5153523" y="5852360"/>
                <a:ext cx="565485" cy="13836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6364703" y="5852361"/>
                <a:ext cx="72190" cy="13836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6553198" y="5852359"/>
                <a:ext cx="72190" cy="13836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2153653" y="5852358"/>
                <a:ext cx="282742" cy="13836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3917096" y="5852357"/>
                <a:ext cx="110473" cy="1383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</p:grpSp>
        <p:grpSp>
          <p:nvGrpSpPr>
            <p:cNvPr id="213" name="Group 212"/>
            <p:cNvGrpSpPr/>
            <p:nvPr/>
          </p:nvGrpSpPr>
          <p:grpSpPr>
            <a:xfrm>
              <a:off x="1500274" y="4924506"/>
              <a:ext cx="5095038" cy="138365"/>
              <a:chOff x="1530350" y="5852358"/>
              <a:chExt cx="5095038" cy="138365"/>
            </a:xfrm>
          </p:grpSpPr>
          <p:sp>
            <p:nvSpPr>
              <p:cNvPr id="214" name="Rectangle 213"/>
              <p:cNvSpPr/>
              <p:nvPr/>
            </p:nvSpPr>
            <p:spPr>
              <a:xfrm>
                <a:off x="1530350" y="5852361"/>
                <a:ext cx="116304" cy="13836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2642934" y="5852359"/>
                <a:ext cx="565485" cy="13836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5153523" y="5852360"/>
                <a:ext cx="565485" cy="13836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6364703" y="5852361"/>
                <a:ext cx="72190" cy="13836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6553198" y="5852359"/>
                <a:ext cx="72190" cy="13836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1843169" y="5852358"/>
                <a:ext cx="593226" cy="13836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227" name="Group 226"/>
          <p:cNvGrpSpPr/>
          <p:nvPr/>
        </p:nvGrpSpPr>
        <p:grpSpPr>
          <a:xfrm>
            <a:off x="1194802" y="4683203"/>
            <a:ext cx="6442698" cy="741948"/>
            <a:chOff x="1239252" y="5210265"/>
            <a:chExt cx="6442698" cy="741948"/>
          </a:xfrm>
        </p:grpSpPr>
        <p:sp>
          <p:nvSpPr>
            <p:cNvPr id="228" name="Rectangle 227"/>
            <p:cNvSpPr/>
            <p:nvPr/>
          </p:nvSpPr>
          <p:spPr>
            <a:xfrm>
              <a:off x="2642937" y="5210265"/>
              <a:ext cx="565485" cy="138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153526" y="5210266"/>
              <a:ext cx="565485" cy="138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6364706" y="5210267"/>
              <a:ext cx="72190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553201" y="5210265"/>
              <a:ext cx="72190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1840830" y="5549156"/>
              <a:ext cx="565485" cy="138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2719137" y="5549155"/>
              <a:ext cx="489284" cy="1383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5153525" y="5549156"/>
              <a:ext cx="565485" cy="138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6364705" y="5549157"/>
              <a:ext cx="72190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1239252" y="5544145"/>
              <a:ext cx="405063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2642936" y="5813849"/>
              <a:ext cx="565485" cy="138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5153525" y="5813850"/>
              <a:ext cx="565485" cy="138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6364705" y="5813851"/>
              <a:ext cx="72190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553200" y="5813849"/>
              <a:ext cx="72190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7297153" y="5813849"/>
              <a:ext cx="384797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239252" y="5813849"/>
              <a:ext cx="405063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3807998" y="5813848"/>
              <a:ext cx="208545" cy="138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1194802" y="3830320"/>
            <a:ext cx="6442698" cy="2904940"/>
            <a:chOff x="1194802" y="3776160"/>
            <a:chExt cx="6442698" cy="2959100"/>
          </a:xfrm>
        </p:grpSpPr>
        <p:cxnSp>
          <p:nvCxnSpPr>
            <p:cNvPr id="245" name="Straight Connector 244"/>
            <p:cNvCxnSpPr/>
            <p:nvPr/>
          </p:nvCxnSpPr>
          <p:spPr>
            <a:xfrm>
              <a:off x="1194802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>
              <a:off x="1599865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1483561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1797047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2361864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2596145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>
              <a:off x="3161630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5109076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5674559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6317914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>
              <a:off x="6389768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>
              <a:off x="6508751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>
              <a:off x="6578599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>
              <a:off x="7252703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7637500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3" name="Group 272"/>
          <p:cNvGrpSpPr/>
          <p:nvPr/>
        </p:nvGrpSpPr>
        <p:grpSpPr>
          <a:xfrm>
            <a:off x="1194802" y="6373016"/>
            <a:ext cx="6130091" cy="142876"/>
            <a:chOff x="1239252" y="5330489"/>
            <a:chExt cx="6130091" cy="142876"/>
          </a:xfrm>
        </p:grpSpPr>
        <p:sp>
          <p:nvSpPr>
            <p:cNvPr id="274" name="Rectangle 273"/>
            <p:cNvSpPr/>
            <p:nvPr/>
          </p:nvSpPr>
          <p:spPr>
            <a:xfrm>
              <a:off x="1608222" y="5365080"/>
              <a:ext cx="5688932" cy="691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3733800" y="5335002"/>
              <a:ext cx="565485" cy="1383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2642935" y="5335001"/>
              <a:ext cx="565485" cy="1383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5153524" y="5335002"/>
              <a:ext cx="565485" cy="1383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6364704" y="5335003"/>
              <a:ext cx="72190" cy="1383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6553199" y="5335001"/>
              <a:ext cx="72190" cy="1383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7297153" y="5330489"/>
              <a:ext cx="72190" cy="1383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1239252" y="5335003"/>
              <a:ext cx="405063" cy="13384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1483561" y="6585623"/>
            <a:ext cx="5836319" cy="143681"/>
            <a:chOff x="1533024" y="5329684"/>
            <a:chExt cx="5836319" cy="143681"/>
          </a:xfrm>
        </p:grpSpPr>
        <p:sp>
          <p:nvSpPr>
            <p:cNvPr id="295" name="Rectangle 294"/>
            <p:cNvSpPr/>
            <p:nvPr/>
          </p:nvSpPr>
          <p:spPr>
            <a:xfrm>
              <a:off x="1608222" y="5365080"/>
              <a:ext cx="5688932" cy="691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3733800" y="5335002"/>
              <a:ext cx="565485" cy="1383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1850807" y="5329684"/>
              <a:ext cx="565485" cy="1383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5153524" y="5335002"/>
              <a:ext cx="565485" cy="1383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6364704" y="5335003"/>
              <a:ext cx="72190" cy="1383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6553199" y="5335001"/>
              <a:ext cx="72190" cy="1383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7297153" y="5330489"/>
              <a:ext cx="72190" cy="1383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1533024" y="5335003"/>
              <a:ext cx="111291" cy="13384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893935" y="1885687"/>
            <a:ext cx="402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/>
              <a:t>Evidence</a:t>
            </a:r>
            <a:r>
              <a:rPr lang="sv-SE" dirty="0" smtClean="0"/>
              <a:t>: </a:t>
            </a:r>
            <a:r>
              <a:rPr lang="sv-SE" dirty="0"/>
              <a:t>ESTs / Transcripts / </a:t>
            </a:r>
            <a:r>
              <a:rPr lang="sv-SE" dirty="0" smtClean="0"/>
              <a:t>Proteins</a:t>
            </a:r>
            <a:endParaRPr lang="sv-SE" dirty="0"/>
          </a:p>
        </p:txBody>
      </p:sp>
      <p:grpSp>
        <p:nvGrpSpPr>
          <p:cNvPr id="3" name="Group 2"/>
          <p:cNvGrpSpPr/>
          <p:nvPr/>
        </p:nvGrpSpPr>
        <p:grpSpPr>
          <a:xfrm>
            <a:off x="1194802" y="4111179"/>
            <a:ext cx="6442698" cy="143378"/>
            <a:chOff x="1194802" y="4111179"/>
            <a:chExt cx="6442698" cy="143378"/>
          </a:xfrm>
        </p:grpSpPr>
        <p:grpSp>
          <p:nvGrpSpPr>
            <p:cNvPr id="198" name="Group 197"/>
            <p:cNvGrpSpPr/>
            <p:nvPr/>
          </p:nvGrpSpPr>
          <p:grpSpPr>
            <a:xfrm>
              <a:off x="1194802" y="4111681"/>
              <a:ext cx="6442698" cy="142876"/>
              <a:chOff x="1239252" y="4042701"/>
              <a:chExt cx="6442698" cy="142876"/>
            </a:xfrm>
          </p:grpSpPr>
          <p:grpSp>
            <p:nvGrpSpPr>
              <p:cNvPr id="199" name="Group 198"/>
              <p:cNvGrpSpPr/>
              <p:nvPr/>
            </p:nvGrpSpPr>
            <p:grpSpPr>
              <a:xfrm>
                <a:off x="1239252" y="4042701"/>
                <a:ext cx="6130091" cy="142876"/>
                <a:chOff x="1239252" y="3365341"/>
                <a:chExt cx="6130091" cy="142876"/>
              </a:xfrm>
            </p:grpSpPr>
            <p:grpSp>
              <p:nvGrpSpPr>
                <p:cNvPr id="201" name="Group 200"/>
                <p:cNvGrpSpPr/>
                <p:nvPr/>
              </p:nvGrpSpPr>
              <p:grpSpPr>
                <a:xfrm>
                  <a:off x="1528011" y="3365341"/>
                  <a:ext cx="5841332" cy="142876"/>
                  <a:chOff x="1528011" y="5330489"/>
                  <a:chExt cx="5841332" cy="142876"/>
                </a:xfrm>
                <a:solidFill>
                  <a:schemeClr val="accent2">
                    <a:lumMod val="75000"/>
                  </a:schemeClr>
                </a:solidFill>
              </p:grpSpPr>
              <p:sp>
                <p:nvSpPr>
                  <p:cNvPr id="203" name="Rectangle 202"/>
                  <p:cNvSpPr/>
                  <p:nvPr/>
                </p:nvSpPr>
                <p:spPr>
                  <a:xfrm>
                    <a:off x="1608222" y="5365080"/>
                    <a:ext cx="5688932" cy="69181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1840829" y="5335002"/>
                    <a:ext cx="565485" cy="138363"/>
                  </a:xfrm>
                  <a:prstGeom prst="rect">
                    <a:avLst/>
                  </a:prstGeom>
                  <a:grpFill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2642935" y="5335001"/>
                    <a:ext cx="565485" cy="138363"/>
                  </a:xfrm>
                  <a:prstGeom prst="rect">
                    <a:avLst/>
                  </a:prstGeom>
                  <a:grpFill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5151184" y="5335002"/>
                    <a:ext cx="565485" cy="138363"/>
                  </a:xfrm>
                  <a:prstGeom prst="rect">
                    <a:avLst/>
                  </a:prstGeom>
                  <a:grpFill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6362364" y="5335003"/>
                    <a:ext cx="74530" cy="138362"/>
                  </a:xfrm>
                  <a:prstGeom prst="rect">
                    <a:avLst/>
                  </a:prstGeom>
                  <a:grpFill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6553199" y="5335001"/>
                    <a:ext cx="72190" cy="138362"/>
                  </a:xfrm>
                  <a:prstGeom prst="rect">
                    <a:avLst/>
                  </a:prstGeom>
                  <a:grpFill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7297153" y="5330489"/>
                    <a:ext cx="72190" cy="138362"/>
                  </a:xfrm>
                  <a:prstGeom prst="rect">
                    <a:avLst/>
                  </a:prstGeom>
                  <a:grpFill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1528011" y="5335003"/>
                    <a:ext cx="116304" cy="138362"/>
                  </a:xfrm>
                  <a:prstGeom prst="rect">
                    <a:avLst/>
                  </a:prstGeom>
                  <a:grpFill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202" name="Rectangle 201"/>
                <p:cNvSpPr/>
                <p:nvPr/>
              </p:nvSpPr>
              <p:spPr>
                <a:xfrm>
                  <a:off x="1239252" y="3383389"/>
                  <a:ext cx="288759" cy="10377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200" name="Rectangle 199"/>
              <p:cNvSpPr/>
              <p:nvPr/>
            </p:nvSpPr>
            <p:spPr>
              <a:xfrm>
                <a:off x="7369343" y="4060749"/>
                <a:ext cx="312607" cy="10377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129" name="Rectangle 128"/>
            <p:cNvSpPr/>
            <p:nvPr/>
          </p:nvSpPr>
          <p:spPr>
            <a:xfrm flipV="1">
              <a:off x="3684337" y="4111179"/>
              <a:ext cx="565485" cy="13886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1" y="312922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 smtClean="0"/>
              <a:t>=&gt; S</a:t>
            </a:r>
            <a:r>
              <a:rPr lang="en-US" b="1" dirty="0" smtClean="0"/>
              <a:t>elect the best possible set of exons and combine them in a consensus gene model</a:t>
            </a:r>
            <a:endParaRPr lang="sv-SE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51</a:t>
            </a:fld>
            <a:r>
              <a:rPr lang="en-US" smtClean="0"/>
              <a:t>/70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212441" y="1171931"/>
            <a:ext cx="8931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Combiner concept: </a:t>
            </a:r>
            <a:r>
              <a:rPr lang="sv-SE" sz="2000" dirty="0" err="1" smtClean="0"/>
              <a:t>combining</a:t>
            </a:r>
            <a:r>
              <a:rPr lang="sv-SE" sz="2000" dirty="0" smtClean="0"/>
              <a:t> </a:t>
            </a:r>
            <a:r>
              <a:rPr lang="sv-SE" sz="2000" dirty="0"/>
              <a:t>different </a:t>
            </a:r>
            <a:r>
              <a:rPr lang="sv-SE" sz="2000" dirty="0" err="1"/>
              <a:t>lines</a:t>
            </a:r>
            <a:r>
              <a:rPr lang="sv-SE" sz="2000" dirty="0"/>
              <a:t> </a:t>
            </a:r>
            <a:r>
              <a:rPr lang="sv-SE" sz="2000" dirty="0" err="1"/>
              <a:t>of</a:t>
            </a:r>
            <a:r>
              <a:rPr lang="sv-SE" sz="2000" dirty="0"/>
              <a:t> </a:t>
            </a:r>
            <a:r>
              <a:rPr lang="sv-SE" sz="2000" dirty="0" err="1"/>
              <a:t>evidence</a:t>
            </a:r>
            <a:r>
              <a:rPr lang="sv-SE" sz="2000" dirty="0"/>
              <a:t> </a:t>
            </a:r>
            <a:r>
              <a:rPr lang="sv-SE" sz="2000" dirty="0" err="1"/>
              <a:t>into</a:t>
            </a:r>
            <a:r>
              <a:rPr lang="sv-SE" sz="2000" dirty="0"/>
              <a:t> gene </a:t>
            </a:r>
            <a:r>
              <a:rPr lang="sv-SE" sz="2000" dirty="0" err="1" smtClean="0"/>
              <a:t>models</a:t>
            </a:r>
            <a:endParaRPr lang="sv-SE" sz="2000" dirty="0" smtClean="0"/>
          </a:p>
        </p:txBody>
      </p:sp>
      <p:cxnSp>
        <p:nvCxnSpPr>
          <p:cNvPr id="106" name="Straight Connector 105"/>
          <p:cNvCxnSpPr/>
          <p:nvPr/>
        </p:nvCxnSpPr>
        <p:spPr>
          <a:xfrm>
            <a:off x="3703690" y="3830320"/>
            <a:ext cx="0" cy="2904940"/>
          </a:xfrm>
          <a:prstGeom prst="line">
            <a:avLst/>
          </a:prstGeom>
          <a:ln w="63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4264162" y="3834319"/>
            <a:ext cx="0" cy="2904940"/>
          </a:xfrm>
          <a:prstGeom prst="line">
            <a:avLst/>
          </a:prstGeom>
          <a:ln w="63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969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Chooser / </a:t>
            </a:r>
            <a:r>
              <a:rPr lang="en-US" dirty="0" smtClean="0">
                <a:solidFill>
                  <a:srgbClr val="000000"/>
                </a:solidFill>
              </a:rPr>
              <a:t>combiner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12441" y="1171931"/>
            <a:ext cx="461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Chooser concept: </a:t>
            </a:r>
            <a:r>
              <a:rPr lang="sv-SE" sz="2000" dirty="0" err="1"/>
              <a:t>Select</a:t>
            </a:r>
            <a:r>
              <a:rPr lang="sv-SE" sz="2000" dirty="0"/>
              <a:t> best gene </a:t>
            </a:r>
            <a:r>
              <a:rPr lang="sv-SE" sz="2000" dirty="0" err="1" smtClean="0"/>
              <a:t>models</a:t>
            </a:r>
            <a:endParaRPr lang="sv-SE" sz="2000" dirty="0"/>
          </a:p>
        </p:txBody>
      </p:sp>
      <p:sp>
        <p:nvSpPr>
          <p:cNvPr id="96" name="TextBox 95"/>
          <p:cNvSpPr txBox="1"/>
          <p:nvPr/>
        </p:nvSpPr>
        <p:spPr>
          <a:xfrm>
            <a:off x="893935" y="1572041"/>
            <a:ext cx="402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/>
              <a:t>Evidence</a:t>
            </a:r>
            <a:r>
              <a:rPr lang="sv-SE" dirty="0" smtClean="0"/>
              <a:t>: </a:t>
            </a:r>
            <a:r>
              <a:rPr lang="sv-SE" dirty="0"/>
              <a:t>ESTs / Transcripts / </a:t>
            </a:r>
            <a:r>
              <a:rPr lang="sv-SE" dirty="0" smtClean="0"/>
              <a:t>Proteins</a:t>
            </a:r>
            <a:endParaRPr lang="sv-SE" dirty="0"/>
          </a:p>
        </p:txBody>
      </p:sp>
      <p:sp>
        <p:nvSpPr>
          <p:cNvPr id="98" name="TextBox 97"/>
          <p:cNvSpPr txBox="1"/>
          <p:nvPr/>
        </p:nvSpPr>
        <p:spPr>
          <a:xfrm>
            <a:off x="884769" y="1887933"/>
            <a:ext cx="1418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Gene </a:t>
            </a:r>
            <a:r>
              <a:rPr lang="sv-SE" dirty="0" err="1" smtClean="0"/>
              <a:t>models</a:t>
            </a:r>
            <a:endParaRPr lang="sv-SE" dirty="0"/>
          </a:p>
        </p:txBody>
      </p:sp>
      <p:sp>
        <p:nvSpPr>
          <p:cNvPr id="188" name="Rectangle 187"/>
          <p:cNvSpPr/>
          <p:nvPr/>
        </p:nvSpPr>
        <p:spPr>
          <a:xfrm>
            <a:off x="291098" y="4395118"/>
            <a:ext cx="8728911" cy="16844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98" name="Group 197"/>
          <p:cNvGrpSpPr/>
          <p:nvPr/>
        </p:nvGrpSpPr>
        <p:grpSpPr>
          <a:xfrm>
            <a:off x="1194802" y="4057237"/>
            <a:ext cx="6442698" cy="142876"/>
            <a:chOff x="1239252" y="4042701"/>
            <a:chExt cx="6442698" cy="142876"/>
          </a:xfrm>
        </p:grpSpPr>
        <p:grpSp>
          <p:nvGrpSpPr>
            <p:cNvPr id="199" name="Group 198"/>
            <p:cNvGrpSpPr/>
            <p:nvPr/>
          </p:nvGrpSpPr>
          <p:grpSpPr>
            <a:xfrm>
              <a:off x="1239252" y="4042701"/>
              <a:ext cx="6130091" cy="142876"/>
              <a:chOff x="1239252" y="3365341"/>
              <a:chExt cx="6130091" cy="142876"/>
            </a:xfrm>
          </p:grpSpPr>
          <p:grpSp>
            <p:nvGrpSpPr>
              <p:cNvPr id="201" name="Group 200"/>
              <p:cNvGrpSpPr/>
              <p:nvPr/>
            </p:nvGrpSpPr>
            <p:grpSpPr>
              <a:xfrm>
                <a:off x="1528011" y="3365341"/>
                <a:ext cx="5841332" cy="142876"/>
                <a:chOff x="1528011" y="5330489"/>
                <a:chExt cx="5841332" cy="142876"/>
              </a:xfrm>
              <a:solidFill>
                <a:schemeClr val="accent2">
                  <a:lumMod val="75000"/>
                </a:schemeClr>
              </a:solidFill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1608222" y="5365080"/>
                  <a:ext cx="5688932" cy="69181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1840829" y="5335002"/>
                  <a:ext cx="565485" cy="138363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2642935" y="5335001"/>
                  <a:ext cx="565485" cy="138363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06" name="Rectangle 205"/>
                <p:cNvSpPr/>
                <p:nvPr/>
              </p:nvSpPr>
              <p:spPr>
                <a:xfrm>
                  <a:off x="5151184" y="5335002"/>
                  <a:ext cx="565485" cy="138363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07" name="Rectangle 206"/>
                <p:cNvSpPr/>
                <p:nvPr/>
              </p:nvSpPr>
              <p:spPr>
                <a:xfrm>
                  <a:off x="6362364" y="5335003"/>
                  <a:ext cx="7453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6553199" y="5335001"/>
                  <a:ext cx="7219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7297153" y="5330489"/>
                  <a:ext cx="7219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1528011" y="5335003"/>
                  <a:ext cx="116304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202" name="Rectangle 201"/>
              <p:cNvSpPr/>
              <p:nvPr/>
            </p:nvSpPr>
            <p:spPr>
              <a:xfrm>
                <a:off x="1239252" y="3383389"/>
                <a:ext cx="288759" cy="10377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00" name="Rectangle 199"/>
            <p:cNvSpPr/>
            <p:nvPr/>
          </p:nvSpPr>
          <p:spPr>
            <a:xfrm>
              <a:off x="7369343" y="4060749"/>
              <a:ext cx="312607" cy="10377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483561" y="5540453"/>
            <a:ext cx="5095038" cy="379668"/>
            <a:chOff x="1500274" y="4683203"/>
            <a:chExt cx="5095038" cy="379668"/>
          </a:xfrm>
        </p:grpSpPr>
        <p:grpSp>
          <p:nvGrpSpPr>
            <p:cNvPr id="212" name="Group 211"/>
            <p:cNvGrpSpPr/>
            <p:nvPr/>
          </p:nvGrpSpPr>
          <p:grpSpPr>
            <a:xfrm>
              <a:off x="1810753" y="4683203"/>
              <a:ext cx="4784559" cy="138366"/>
              <a:chOff x="1840829" y="5852357"/>
              <a:chExt cx="4784559" cy="138366"/>
            </a:xfrm>
          </p:grpSpPr>
          <p:sp>
            <p:nvSpPr>
              <p:cNvPr id="220" name="Rectangle 219"/>
              <p:cNvSpPr/>
              <p:nvPr/>
            </p:nvSpPr>
            <p:spPr>
              <a:xfrm>
                <a:off x="1840829" y="5852360"/>
                <a:ext cx="282742" cy="13836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2642934" y="5852359"/>
                <a:ext cx="565485" cy="13836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5153523" y="5852360"/>
                <a:ext cx="565485" cy="13836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6364703" y="5852361"/>
                <a:ext cx="72190" cy="13836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6553198" y="5852359"/>
                <a:ext cx="72190" cy="13836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2153653" y="5852358"/>
                <a:ext cx="282742" cy="13836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3917096" y="5852357"/>
                <a:ext cx="110473" cy="1383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</p:grpSp>
        <p:grpSp>
          <p:nvGrpSpPr>
            <p:cNvPr id="213" name="Group 212"/>
            <p:cNvGrpSpPr/>
            <p:nvPr/>
          </p:nvGrpSpPr>
          <p:grpSpPr>
            <a:xfrm>
              <a:off x="1500274" y="4924506"/>
              <a:ext cx="5095038" cy="138365"/>
              <a:chOff x="1530350" y="5852358"/>
              <a:chExt cx="5095038" cy="138365"/>
            </a:xfrm>
          </p:grpSpPr>
          <p:sp>
            <p:nvSpPr>
              <p:cNvPr id="214" name="Rectangle 213"/>
              <p:cNvSpPr/>
              <p:nvPr/>
            </p:nvSpPr>
            <p:spPr>
              <a:xfrm>
                <a:off x="1530350" y="5852361"/>
                <a:ext cx="116304" cy="13836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2642934" y="5852359"/>
                <a:ext cx="565485" cy="13836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5153523" y="5852360"/>
                <a:ext cx="565485" cy="13836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6364703" y="5852361"/>
                <a:ext cx="72190" cy="13836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6553198" y="5852359"/>
                <a:ext cx="72190" cy="13836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1843169" y="5852358"/>
                <a:ext cx="593226" cy="13836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227" name="Group 226"/>
          <p:cNvGrpSpPr/>
          <p:nvPr/>
        </p:nvGrpSpPr>
        <p:grpSpPr>
          <a:xfrm>
            <a:off x="1194802" y="4683203"/>
            <a:ext cx="6442698" cy="741948"/>
            <a:chOff x="1239252" y="5210265"/>
            <a:chExt cx="6442698" cy="741948"/>
          </a:xfrm>
        </p:grpSpPr>
        <p:sp>
          <p:nvSpPr>
            <p:cNvPr id="228" name="Rectangle 227"/>
            <p:cNvSpPr/>
            <p:nvPr/>
          </p:nvSpPr>
          <p:spPr>
            <a:xfrm>
              <a:off x="2642937" y="5210265"/>
              <a:ext cx="565485" cy="138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153526" y="5210266"/>
              <a:ext cx="565485" cy="138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6364706" y="5210267"/>
              <a:ext cx="72190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553201" y="5210265"/>
              <a:ext cx="72190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1840830" y="5549156"/>
              <a:ext cx="565485" cy="138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2719137" y="5549155"/>
              <a:ext cx="489284" cy="1383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5153525" y="5549156"/>
              <a:ext cx="565485" cy="138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6364705" y="5549157"/>
              <a:ext cx="72190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1239252" y="5544145"/>
              <a:ext cx="405063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2642936" y="5813849"/>
              <a:ext cx="565485" cy="138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5153525" y="5813850"/>
              <a:ext cx="565485" cy="138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6364705" y="5813851"/>
              <a:ext cx="72190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553200" y="5813849"/>
              <a:ext cx="72190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7297153" y="5813849"/>
              <a:ext cx="384797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239252" y="5813849"/>
              <a:ext cx="405063" cy="1383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3807998" y="5813848"/>
              <a:ext cx="208545" cy="138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1194802" y="3400799"/>
            <a:ext cx="6442698" cy="3334461"/>
            <a:chOff x="1194802" y="3776160"/>
            <a:chExt cx="6442698" cy="2959100"/>
          </a:xfrm>
        </p:grpSpPr>
        <p:cxnSp>
          <p:nvCxnSpPr>
            <p:cNvPr id="245" name="Straight Connector 244"/>
            <p:cNvCxnSpPr/>
            <p:nvPr/>
          </p:nvCxnSpPr>
          <p:spPr>
            <a:xfrm>
              <a:off x="1194802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>
              <a:off x="1599865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1483561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1797047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2361864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2596145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>
              <a:off x="3161630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5109076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5674559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6317914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>
              <a:off x="6389768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>
              <a:off x="6508751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>
              <a:off x="6578599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>
              <a:off x="7252703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7637500" y="3776160"/>
              <a:ext cx="0" cy="2959100"/>
            </a:xfrm>
            <a:prstGeom prst="line">
              <a:avLst/>
            </a:prstGeom>
            <a:ln w="63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0" name="Group 259"/>
          <p:cNvGrpSpPr/>
          <p:nvPr/>
        </p:nvGrpSpPr>
        <p:grpSpPr>
          <a:xfrm>
            <a:off x="1194802" y="3831558"/>
            <a:ext cx="6442698" cy="142876"/>
            <a:chOff x="1239252" y="4042701"/>
            <a:chExt cx="6442698" cy="142876"/>
          </a:xfrm>
        </p:grpSpPr>
        <p:grpSp>
          <p:nvGrpSpPr>
            <p:cNvPr id="261" name="Group 260"/>
            <p:cNvGrpSpPr/>
            <p:nvPr/>
          </p:nvGrpSpPr>
          <p:grpSpPr>
            <a:xfrm>
              <a:off x="1239252" y="4042701"/>
              <a:ext cx="6130091" cy="142876"/>
              <a:chOff x="1239252" y="3365341"/>
              <a:chExt cx="6130091" cy="142876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1528011" y="3365341"/>
                <a:ext cx="5841332" cy="142876"/>
                <a:chOff x="1528011" y="5330489"/>
                <a:chExt cx="5841332" cy="142876"/>
              </a:xfrm>
              <a:solidFill>
                <a:schemeClr val="accent2">
                  <a:lumMod val="75000"/>
                </a:schemeClr>
              </a:solidFill>
            </p:grpSpPr>
            <p:sp>
              <p:nvSpPr>
                <p:cNvPr id="265" name="Rectangle 264"/>
                <p:cNvSpPr/>
                <p:nvPr/>
              </p:nvSpPr>
              <p:spPr>
                <a:xfrm>
                  <a:off x="1608222" y="5365080"/>
                  <a:ext cx="5688932" cy="69181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3733800" y="5335002"/>
                  <a:ext cx="565485" cy="138363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2642935" y="5335001"/>
                  <a:ext cx="565485" cy="138363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5151184" y="5335002"/>
                  <a:ext cx="565485" cy="138363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6362364" y="5335003"/>
                  <a:ext cx="7453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6553199" y="5335001"/>
                  <a:ext cx="7219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297153" y="5330489"/>
                  <a:ext cx="7219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528011" y="5335003"/>
                  <a:ext cx="116304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264" name="Rectangle 263"/>
              <p:cNvSpPr/>
              <p:nvPr/>
            </p:nvSpPr>
            <p:spPr>
              <a:xfrm>
                <a:off x="1239252" y="3383389"/>
                <a:ext cx="288759" cy="10377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62" name="Rectangle 261"/>
            <p:cNvSpPr/>
            <p:nvPr/>
          </p:nvSpPr>
          <p:spPr>
            <a:xfrm>
              <a:off x="7369343" y="4060749"/>
              <a:ext cx="312607" cy="10377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1194802" y="3566168"/>
            <a:ext cx="6442698" cy="142877"/>
            <a:chOff x="1239252" y="4042700"/>
            <a:chExt cx="6442698" cy="142877"/>
          </a:xfrm>
        </p:grpSpPr>
        <p:grpSp>
          <p:nvGrpSpPr>
            <p:cNvPr id="283" name="Group 282"/>
            <p:cNvGrpSpPr/>
            <p:nvPr/>
          </p:nvGrpSpPr>
          <p:grpSpPr>
            <a:xfrm>
              <a:off x="1239252" y="4042700"/>
              <a:ext cx="6130091" cy="142877"/>
              <a:chOff x="1239252" y="3365340"/>
              <a:chExt cx="6130091" cy="142877"/>
            </a:xfrm>
          </p:grpSpPr>
          <p:grpSp>
            <p:nvGrpSpPr>
              <p:cNvPr id="285" name="Group 284"/>
              <p:cNvGrpSpPr/>
              <p:nvPr/>
            </p:nvGrpSpPr>
            <p:grpSpPr>
              <a:xfrm>
                <a:off x="1528011" y="3365340"/>
                <a:ext cx="5841332" cy="142877"/>
                <a:chOff x="1528011" y="5330488"/>
                <a:chExt cx="5841332" cy="142877"/>
              </a:xfrm>
              <a:solidFill>
                <a:schemeClr val="accent2">
                  <a:lumMod val="75000"/>
                </a:schemeClr>
              </a:solidFill>
            </p:grpSpPr>
            <p:sp>
              <p:nvSpPr>
                <p:cNvPr id="287" name="Rectangle 286"/>
                <p:cNvSpPr/>
                <p:nvPr/>
              </p:nvSpPr>
              <p:spPr>
                <a:xfrm>
                  <a:off x="1608222" y="5365080"/>
                  <a:ext cx="5688932" cy="69181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1834204" y="5330488"/>
                  <a:ext cx="565485" cy="138363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5151184" y="5335002"/>
                  <a:ext cx="565485" cy="138363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6362364" y="5335003"/>
                  <a:ext cx="7453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6553199" y="5335001"/>
                  <a:ext cx="7219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7297153" y="5330489"/>
                  <a:ext cx="7219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1528011" y="5335003"/>
                  <a:ext cx="116304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286" name="Rectangle 285"/>
              <p:cNvSpPr/>
              <p:nvPr/>
            </p:nvSpPr>
            <p:spPr>
              <a:xfrm>
                <a:off x="1239252" y="3383389"/>
                <a:ext cx="288759" cy="10377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84" name="Rectangle 283"/>
            <p:cNvSpPr/>
            <p:nvPr/>
          </p:nvSpPr>
          <p:spPr>
            <a:xfrm>
              <a:off x="7369343" y="4060749"/>
              <a:ext cx="312607" cy="10377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04" name="TextBox 303"/>
          <p:cNvSpPr txBox="1"/>
          <p:nvPr/>
        </p:nvSpPr>
        <p:spPr>
          <a:xfrm>
            <a:off x="877223" y="2759894"/>
            <a:ext cx="586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=&gt; </a:t>
            </a:r>
            <a:r>
              <a:rPr lang="en-US" b="1" dirty="0" smtClean="0"/>
              <a:t>Choose </a:t>
            </a:r>
            <a:r>
              <a:rPr lang="en-US" b="1" dirty="0"/>
              <a:t>the prediction whose best matches the evidence </a:t>
            </a:r>
            <a:endParaRPr lang="sv-SE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52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28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Chooser / </a:t>
            </a:r>
            <a:r>
              <a:rPr lang="en-US" dirty="0" smtClean="0">
                <a:solidFill>
                  <a:srgbClr val="000000"/>
                </a:solidFill>
              </a:rPr>
              <a:t>combiner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12441" y="1171931"/>
            <a:ext cx="461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Chooser concept: </a:t>
            </a:r>
            <a:r>
              <a:rPr lang="sv-SE" sz="2000" dirty="0" err="1"/>
              <a:t>Select</a:t>
            </a:r>
            <a:r>
              <a:rPr lang="sv-SE" sz="2000" dirty="0"/>
              <a:t> best gene </a:t>
            </a:r>
            <a:r>
              <a:rPr lang="sv-SE" sz="2000" dirty="0" err="1" smtClean="0"/>
              <a:t>models</a:t>
            </a:r>
            <a:endParaRPr lang="sv-SE" sz="2000" dirty="0"/>
          </a:p>
        </p:txBody>
      </p:sp>
      <p:sp>
        <p:nvSpPr>
          <p:cNvPr id="185" name="TextBox 184"/>
          <p:cNvSpPr txBox="1"/>
          <p:nvPr/>
        </p:nvSpPr>
        <p:spPr>
          <a:xfrm>
            <a:off x="877223" y="2759894"/>
            <a:ext cx="7137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=&gt; </a:t>
            </a:r>
            <a:r>
              <a:rPr lang="en-US" b="1" dirty="0" smtClean="0"/>
              <a:t>Choose </a:t>
            </a:r>
            <a:r>
              <a:rPr lang="en-US" b="1" dirty="0"/>
              <a:t>the prediction whose structure best represents the </a:t>
            </a:r>
            <a:r>
              <a:rPr lang="en-US" b="1" dirty="0" smtClean="0"/>
              <a:t>consensus</a:t>
            </a:r>
            <a:r>
              <a:rPr lang="sv-SE" b="1" dirty="0" smtClean="0"/>
              <a:t> </a:t>
            </a:r>
            <a:endParaRPr lang="sv-SE" b="1" dirty="0"/>
          </a:p>
        </p:txBody>
      </p:sp>
      <p:sp>
        <p:nvSpPr>
          <p:cNvPr id="188" name="Rectangle 187"/>
          <p:cNvSpPr/>
          <p:nvPr/>
        </p:nvSpPr>
        <p:spPr>
          <a:xfrm>
            <a:off x="291098" y="4395118"/>
            <a:ext cx="8728911" cy="16844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98" name="Group 197"/>
          <p:cNvGrpSpPr/>
          <p:nvPr/>
        </p:nvGrpSpPr>
        <p:grpSpPr>
          <a:xfrm>
            <a:off x="1194802" y="4057237"/>
            <a:ext cx="6442698" cy="142876"/>
            <a:chOff x="1239252" y="4042701"/>
            <a:chExt cx="6442698" cy="142876"/>
          </a:xfrm>
        </p:grpSpPr>
        <p:grpSp>
          <p:nvGrpSpPr>
            <p:cNvPr id="199" name="Group 198"/>
            <p:cNvGrpSpPr/>
            <p:nvPr/>
          </p:nvGrpSpPr>
          <p:grpSpPr>
            <a:xfrm>
              <a:off x="1239252" y="4042701"/>
              <a:ext cx="6130091" cy="142876"/>
              <a:chOff x="1239252" y="3365341"/>
              <a:chExt cx="6130091" cy="142876"/>
            </a:xfrm>
          </p:grpSpPr>
          <p:grpSp>
            <p:nvGrpSpPr>
              <p:cNvPr id="201" name="Group 200"/>
              <p:cNvGrpSpPr/>
              <p:nvPr/>
            </p:nvGrpSpPr>
            <p:grpSpPr>
              <a:xfrm>
                <a:off x="1528011" y="3365341"/>
                <a:ext cx="5841332" cy="142876"/>
                <a:chOff x="1528011" y="5330489"/>
                <a:chExt cx="5841332" cy="142876"/>
              </a:xfrm>
              <a:solidFill>
                <a:schemeClr val="accent2">
                  <a:lumMod val="75000"/>
                </a:schemeClr>
              </a:solidFill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1608222" y="5365080"/>
                  <a:ext cx="5688932" cy="69181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1840829" y="5335002"/>
                  <a:ext cx="565485" cy="138363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2642935" y="5335001"/>
                  <a:ext cx="565485" cy="138363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06" name="Rectangle 205"/>
                <p:cNvSpPr/>
                <p:nvPr/>
              </p:nvSpPr>
              <p:spPr>
                <a:xfrm>
                  <a:off x="5151184" y="5335002"/>
                  <a:ext cx="565485" cy="138363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07" name="Rectangle 206"/>
                <p:cNvSpPr/>
                <p:nvPr/>
              </p:nvSpPr>
              <p:spPr>
                <a:xfrm>
                  <a:off x="6362364" y="5335003"/>
                  <a:ext cx="7453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6553199" y="5335001"/>
                  <a:ext cx="7219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7297153" y="5330489"/>
                  <a:ext cx="7219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1528011" y="5335003"/>
                  <a:ext cx="116304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202" name="Rectangle 201"/>
              <p:cNvSpPr/>
              <p:nvPr/>
            </p:nvSpPr>
            <p:spPr>
              <a:xfrm>
                <a:off x="1239252" y="3383389"/>
                <a:ext cx="288759" cy="10377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00" name="Rectangle 199"/>
            <p:cNvSpPr/>
            <p:nvPr/>
          </p:nvSpPr>
          <p:spPr>
            <a:xfrm>
              <a:off x="7369343" y="4060749"/>
              <a:ext cx="312607" cy="10377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1194802" y="3831558"/>
            <a:ext cx="6442698" cy="142876"/>
            <a:chOff x="1239252" y="4042701"/>
            <a:chExt cx="6442698" cy="142876"/>
          </a:xfrm>
        </p:grpSpPr>
        <p:grpSp>
          <p:nvGrpSpPr>
            <p:cNvPr id="261" name="Group 260"/>
            <p:cNvGrpSpPr/>
            <p:nvPr/>
          </p:nvGrpSpPr>
          <p:grpSpPr>
            <a:xfrm>
              <a:off x="1239252" y="4042701"/>
              <a:ext cx="6130091" cy="142876"/>
              <a:chOff x="1239252" y="3365341"/>
              <a:chExt cx="6130091" cy="142876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1528011" y="3365341"/>
                <a:ext cx="5841332" cy="142876"/>
                <a:chOff x="1528011" y="5330489"/>
                <a:chExt cx="5841332" cy="142876"/>
              </a:xfrm>
              <a:solidFill>
                <a:schemeClr val="accent2">
                  <a:lumMod val="75000"/>
                </a:schemeClr>
              </a:solidFill>
            </p:grpSpPr>
            <p:sp>
              <p:nvSpPr>
                <p:cNvPr id="265" name="Rectangle 264"/>
                <p:cNvSpPr/>
                <p:nvPr/>
              </p:nvSpPr>
              <p:spPr>
                <a:xfrm>
                  <a:off x="1608222" y="5365080"/>
                  <a:ext cx="5688932" cy="69181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3733800" y="5335002"/>
                  <a:ext cx="565485" cy="138363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2642935" y="5335001"/>
                  <a:ext cx="565485" cy="138363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5151184" y="5335002"/>
                  <a:ext cx="565485" cy="138363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6362364" y="5335003"/>
                  <a:ext cx="7453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6553199" y="5335001"/>
                  <a:ext cx="7219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297153" y="5330489"/>
                  <a:ext cx="7219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528011" y="5335003"/>
                  <a:ext cx="116304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264" name="Rectangle 263"/>
              <p:cNvSpPr/>
              <p:nvPr/>
            </p:nvSpPr>
            <p:spPr>
              <a:xfrm>
                <a:off x="1239252" y="3383389"/>
                <a:ext cx="288759" cy="10377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62" name="Rectangle 261"/>
            <p:cNvSpPr/>
            <p:nvPr/>
          </p:nvSpPr>
          <p:spPr>
            <a:xfrm>
              <a:off x="7369343" y="4060749"/>
              <a:ext cx="312607" cy="10377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1194802" y="3566168"/>
            <a:ext cx="6442698" cy="142877"/>
            <a:chOff x="1239252" y="4042700"/>
            <a:chExt cx="6442698" cy="142877"/>
          </a:xfrm>
        </p:grpSpPr>
        <p:grpSp>
          <p:nvGrpSpPr>
            <p:cNvPr id="283" name="Group 282"/>
            <p:cNvGrpSpPr/>
            <p:nvPr/>
          </p:nvGrpSpPr>
          <p:grpSpPr>
            <a:xfrm>
              <a:off x="1239252" y="4042700"/>
              <a:ext cx="6130091" cy="142877"/>
              <a:chOff x="1239252" y="3365340"/>
              <a:chExt cx="6130091" cy="142877"/>
            </a:xfrm>
          </p:grpSpPr>
          <p:grpSp>
            <p:nvGrpSpPr>
              <p:cNvPr id="285" name="Group 284"/>
              <p:cNvGrpSpPr/>
              <p:nvPr/>
            </p:nvGrpSpPr>
            <p:grpSpPr>
              <a:xfrm>
                <a:off x="1528011" y="3365340"/>
                <a:ext cx="5841332" cy="142877"/>
                <a:chOff x="1528011" y="5330488"/>
                <a:chExt cx="5841332" cy="142877"/>
              </a:xfrm>
              <a:solidFill>
                <a:schemeClr val="accent2">
                  <a:lumMod val="75000"/>
                </a:schemeClr>
              </a:solidFill>
            </p:grpSpPr>
            <p:sp>
              <p:nvSpPr>
                <p:cNvPr id="287" name="Rectangle 286"/>
                <p:cNvSpPr/>
                <p:nvPr/>
              </p:nvSpPr>
              <p:spPr>
                <a:xfrm>
                  <a:off x="1608222" y="5365080"/>
                  <a:ext cx="5688932" cy="69181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1834204" y="5330488"/>
                  <a:ext cx="565485" cy="138363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5151184" y="5335002"/>
                  <a:ext cx="565485" cy="138363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6362364" y="5335003"/>
                  <a:ext cx="7453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6553199" y="5335001"/>
                  <a:ext cx="7219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7297153" y="5330489"/>
                  <a:ext cx="72190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1528011" y="5335003"/>
                  <a:ext cx="116304" cy="138362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286" name="Rectangle 285"/>
              <p:cNvSpPr/>
              <p:nvPr/>
            </p:nvSpPr>
            <p:spPr>
              <a:xfrm>
                <a:off x="1239252" y="3383389"/>
                <a:ext cx="288759" cy="10377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84" name="Rectangle 283"/>
            <p:cNvSpPr/>
            <p:nvPr/>
          </p:nvSpPr>
          <p:spPr>
            <a:xfrm>
              <a:off x="7369343" y="4060749"/>
              <a:ext cx="312607" cy="10377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885473" y="1887933"/>
            <a:ext cx="1418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Gene </a:t>
            </a:r>
            <a:r>
              <a:rPr lang="sv-SE" dirty="0" err="1" smtClean="0"/>
              <a:t>models</a:t>
            </a:r>
            <a:endParaRPr lang="sv-S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53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969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Chooser / </a:t>
            </a:r>
            <a:r>
              <a:rPr lang="en-US" dirty="0" smtClean="0"/>
              <a:t>combiner: resume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3999" y="3746755"/>
            <a:ext cx="8245231" cy="73766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rgbClr val="13652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05" y="1180267"/>
            <a:ext cx="800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Use </a:t>
            </a:r>
            <a:r>
              <a:rPr lang="en-US" b="1" dirty="0"/>
              <a:t>battery of gene finders and </a:t>
            </a:r>
            <a:r>
              <a:rPr lang="en-US" b="1" dirty="0" smtClean="0"/>
              <a:t>evidence </a:t>
            </a:r>
            <a:r>
              <a:rPr lang="en-US" b="1" dirty="0"/>
              <a:t>(</a:t>
            </a:r>
            <a:r>
              <a:rPr lang="en-US" b="1" dirty="0" smtClean="0"/>
              <a:t>EST, </a:t>
            </a:r>
            <a:r>
              <a:rPr lang="en-US" b="1" dirty="0" err="1" smtClean="0"/>
              <a:t>RNAseq</a:t>
            </a:r>
            <a:r>
              <a:rPr lang="en-US" b="1" dirty="0" smtClean="0"/>
              <a:t>, protein) alignments and: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279581"/>
              </p:ext>
            </p:extLst>
          </p:nvPr>
        </p:nvGraphicFramePr>
        <p:xfrm>
          <a:off x="352636" y="1903311"/>
          <a:ext cx="8484026" cy="4034957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650861"/>
                <a:gridCol w="1216401"/>
                <a:gridCol w="1250901"/>
                <a:gridCol w="1250901"/>
                <a:gridCol w="3114962"/>
              </a:tblGrid>
              <a:tr h="6747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 smtClean="0"/>
                        <a:t>Tool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 smtClean="0"/>
                        <a:t>Consensus</a:t>
                      </a:r>
                      <a:r>
                        <a:rPr lang="en-US" sz="1400" baseline="0" dirty="0" smtClean="0"/>
                        <a:t> based chooser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Evidence </a:t>
                      </a:r>
                      <a:r>
                        <a:rPr lang="en-US" sz="1400" baseline="0" dirty="0" smtClean="0"/>
                        <a:t>based chooser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weight of different sources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Comment</a:t>
                      </a:r>
                      <a:endParaRPr lang="en-US" sz="1400" dirty="0"/>
                    </a:p>
                  </a:txBody>
                  <a:tcPr/>
                </a:tc>
              </a:tr>
              <a:tr h="418963">
                <a:tc gridSpan="5"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sz="1400" dirty="0" smtClean="0"/>
                        <a:t>A) Choose</a:t>
                      </a:r>
                      <a:r>
                        <a:rPr lang="en-US" sz="1400" baseline="0" dirty="0" smtClean="0"/>
                        <a:t> the prediction whose best matches the evidence</a:t>
                      </a: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856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MAKER</a:t>
                      </a:r>
                      <a:r>
                        <a:rPr lang="en-US" sz="1400" dirty="0" smtClean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dirty="0"/>
                    </a:p>
                  </a:txBody>
                  <a:tcPr/>
                </a:tc>
              </a:tr>
              <a:tr h="2790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 smtClean="0"/>
                        <a:t>PASA*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dirty="0"/>
                    </a:p>
                  </a:txBody>
                  <a:tcPr/>
                </a:tc>
              </a:tr>
              <a:tr h="367349">
                <a:tc gridSpan="5"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sz="1400" dirty="0" smtClean="0"/>
                        <a:t>B) Choose the best possible set of exons and combine them in a new consensus gene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304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 smtClean="0"/>
                        <a:t>JIGSAW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200" dirty="0"/>
                    </a:p>
                  </a:txBody>
                  <a:tcPr/>
                </a:tc>
              </a:tr>
              <a:tr h="4779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 smtClean="0"/>
                        <a:t>EVM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 err="1" smtClean="0"/>
                        <a:t>Evidencemodeler</a:t>
                      </a:r>
                      <a:r>
                        <a:rPr lang="en-US" sz="1400" dirty="0" smtClean="0"/>
                        <a:t> 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dirty="0" smtClean="0"/>
                        <a:t>User can set the expected evidence error rate manually or/and learn from a training set</a:t>
                      </a:r>
                      <a:endParaRPr lang="en-US" sz="1200" dirty="0"/>
                    </a:p>
                  </a:txBody>
                  <a:tcPr/>
                </a:tc>
              </a:tr>
              <a:tr h="3092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 err="1" smtClean="0"/>
                        <a:t>Evigan</a:t>
                      </a:r>
                      <a:r>
                        <a:rPr lang="en-US" sz="1400" b="1" dirty="0" smtClean="0"/>
                        <a:t>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Unsupervised learning method</a:t>
                      </a:r>
                    </a:p>
                  </a:txBody>
                  <a:tcPr/>
                </a:tc>
              </a:tr>
              <a:tr h="5904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dirty="0" err="1" smtClean="0"/>
                        <a:t>Ipred</a:t>
                      </a:r>
                      <a:r>
                        <a:rPr lang="en-US" sz="1400" b="1" dirty="0" smtClean="0"/>
                        <a:t>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dirty="0" smtClean="0"/>
                        <a:t>Does not require any a priori knowledge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dirty="0" smtClean="0"/>
                        <a:t>Can also combine</a:t>
                      </a:r>
                      <a:r>
                        <a:rPr lang="en-US" sz="1200" baseline="0" dirty="0" smtClean="0"/>
                        <a:t> only evidences to create a gene model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035538" y="6488668"/>
            <a:ext cx="6711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Strength =&gt; </a:t>
            </a:r>
            <a:r>
              <a:rPr lang="en-US" dirty="0" smtClean="0"/>
              <a:t>They</a:t>
            </a:r>
            <a:r>
              <a:rPr lang="en-US" b="1" dirty="0" smtClean="0"/>
              <a:t> </a:t>
            </a:r>
            <a:r>
              <a:rPr lang="en-US" dirty="0" smtClean="0"/>
              <a:t>improve </a:t>
            </a:r>
            <a:r>
              <a:rPr lang="en-US" dirty="0"/>
              <a:t>on the underlying gene prediction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54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3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244334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P</a:t>
            </a:r>
            <a:r>
              <a:rPr lang="en-US" sz="3600" b="1" dirty="0" smtClean="0"/>
              <a:t>ipelines</a:t>
            </a:r>
          </a:p>
          <a:p>
            <a:pPr algn="ctr"/>
            <a:r>
              <a:rPr lang="en-US" sz="2400" dirty="0" smtClean="0"/>
              <a:t>(The ultimate step)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266008"/>
            <a:ext cx="91440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i="1" dirty="0" smtClean="0"/>
              <a:t>Align evidence</a:t>
            </a:r>
          </a:p>
          <a:p>
            <a:pPr marL="285750" indent="-285750">
              <a:buFont typeface="Arial"/>
              <a:buChar char="•"/>
            </a:pPr>
            <a:r>
              <a:rPr lang="en-US" sz="2000" i="1" dirty="0" smtClean="0"/>
              <a:t>add </a:t>
            </a:r>
            <a:r>
              <a:rPr lang="en-US" sz="2000" i="1" dirty="0" smtClean="0"/>
              <a:t>annotation (UTR, score, </a:t>
            </a:r>
            <a:r>
              <a:rPr lang="en-US" sz="2000" i="1" smtClean="0"/>
              <a:t>gene name)</a:t>
            </a:r>
            <a:endParaRPr lang="en-US" sz="2000" i="1" dirty="0" smtClean="0"/>
          </a:p>
          <a:p>
            <a:pPr marL="285750" indent="-285750">
              <a:buFont typeface="Arial"/>
              <a:buChar char="•"/>
            </a:pPr>
            <a:r>
              <a:rPr lang="en-US" sz="2000" i="1" dirty="0" smtClean="0"/>
              <a:t>Annotation </a:t>
            </a:r>
            <a:r>
              <a:rPr lang="en-US" sz="2000" i="1" dirty="0" smtClean="0"/>
              <a:t>of other features (Repeat, </a:t>
            </a:r>
            <a:r>
              <a:rPr lang="en-US" sz="2000" i="1" dirty="0" err="1" smtClean="0"/>
              <a:t>tRNA</a:t>
            </a:r>
            <a:r>
              <a:rPr lang="en-US" sz="2000" i="1" dirty="0" smtClean="0"/>
              <a:t>, </a:t>
            </a:r>
            <a:r>
              <a:rPr lang="en-US" sz="2000" i="1" dirty="0" err="1" smtClean="0"/>
              <a:t>etc</a:t>
            </a:r>
            <a:r>
              <a:rPr lang="en-US" sz="2000" i="1" dirty="0" smtClean="0"/>
              <a:t>)</a:t>
            </a:r>
            <a:endParaRPr lang="en-US" sz="2000" i="1" dirty="0"/>
          </a:p>
          <a:p>
            <a:pPr marL="285750" indent="-285750">
              <a:buFont typeface="Arial"/>
              <a:buChar char="•"/>
            </a:pPr>
            <a:r>
              <a:rPr lang="en-US" sz="2000" i="1" dirty="0"/>
              <a:t>A</a:t>
            </a:r>
            <a:r>
              <a:rPr lang="en-US" sz="2000" i="1" dirty="0" smtClean="0"/>
              <a:t>nd more</a:t>
            </a:r>
            <a:r>
              <a:rPr lang="mr-IN" sz="2000" i="1" dirty="0" smtClean="0"/>
              <a:t>…</a:t>
            </a:r>
            <a:endParaRPr lang="en-US" sz="2000" i="1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0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</a:t>
            </a:r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602154"/>
            <a:ext cx="9144000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PASA*		</a:t>
            </a:r>
            <a:r>
              <a:rPr lang="en-US" dirty="0"/>
              <a:t>P</a:t>
            </a:r>
            <a:r>
              <a:rPr lang="en-US" dirty="0" smtClean="0"/>
              <a:t>roduces </a:t>
            </a:r>
            <a:r>
              <a:rPr lang="en-US" dirty="0"/>
              <a:t>evidence-driven consensus gene </a:t>
            </a:r>
            <a:r>
              <a:rPr lang="en-US" dirty="0" smtClean="0"/>
              <a:t>models</a:t>
            </a:r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b="1" dirty="0" smtClean="0">
                <a:solidFill>
                  <a:srgbClr val="FF0000"/>
                </a:solidFill>
              </a:rPr>
              <a:t>-</a:t>
            </a:r>
            <a:r>
              <a:rPr lang="en-US" dirty="0" smtClean="0"/>
              <a:t> minimalist pipeline ()</a:t>
            </a:r>
          </a:p>
          <a:p>
            <a:pPr lvl="1"/>
            <a:r>
              <a:rPr lang="en-US" dirty="0" smtClean="0"/>
              <a:t>			</a:t>
            </a:r>
            <a:r>
              <a:rPr lang="en-US" b="1" dirty="0">
                <a:solidFill>
                  <a:srgbClr val="008000"/>
                </a:solidFill>
              </a:rPr>
              <a:t>+</a:t>
            </a:r>
            <a:r>
              <a:rPr lang="en-US" dirty="0"/>
              <a:t> </a:t>
            </a:r>
            <a:r>
              <a:rPr lang="en-US" dirty="0" smtClean="0"/>
              <a:t>good for detecting isoforms</a:t>
            </a:r>
            <a:endParaRPr lang="en-US" dirty="0"/>
          </a:p>
          <a:p>
            <a:r>
              <a:rPr lang="en-US" dirty="0" smtClean="0"/>
              <a:t>				</a:t>
            </a:r>
            <a:r>
              <a:rPr lang="en-US" b="1" dirty="0" smtClean="0">
                <a:solidFill>
                  <a:srgbClr val="008000"/>
                </a:solidFill>
              </a:rPr>
              <a:t>+</a:t>
            </a:r>
            <a:r>
              <a:rPr lang="en-US" dirty="0" smtClean="0"/>
              <a:t> </a:t>
            </a:r>
            <a:r>
              <a:rPr lang="en-US" dirty="0"/>
              <a:t>biologically relevant </a:t>
            </a:r>
            <a:r>
              <a:rPr lang="en-US" dirty="0" smtClean="0"/>
              <a:t>predictions</a:t>
            </a:r>
          </a:p>
          <a:p>
            <a:endParaRPr lang="en-US" dirty="0" smtClean="0"/>
          </a:p>
          <a:p>
            <a:pPr lvl="2"/>
            <a:r>
              <a:rPr lang="en-US" b="1" dirty="0"/>
              <a:t>	</a:t>
            </a:r>
            <a:r>
              <a:rPr lang="en-US" dirty="0" smtClean="0"/>
              <a:t>=&gt;</a:t>
            </a:r>
            <a:r>
              <a:rPr lang="en-US" b="1" dirty="0" smtClean="0"/>
              <a:t> </a:t>
            </a:r>
            <a:r>
              <a:rPr lang="en-US" dirty="0" smtClean="0"/>
              <a:t>using </a:t>
            </a:r>
            <a:r>
              <a:rPr lang="en-US" i="1" dirty="0" smtClean="0"/>
              <a:t>Ab initio </a:t>
            </a:r>
            <a:r>
              <a:rPr lang="en-US" dirty="0" smtClean="0"/>
              <a:t>tools and combined with </a:t>
            </a:r>
            <a:r>
              <a:rPr lang="en-US" b="1" dirty="0" smtClean="0"/>
              <a:t>EVM</a:t>
            </a:r>
            <a:r>
              <a:rPr lang="en-US" dirty="0" smtClean="0"/>
              <a:t> it does a pretty </a:t>
            </a:r>
            <a:r>
              <a:rPr lang="en-US" dirty="0"/>
              <a:t>good </a:t>
            </a:r>
            <a:r>
              <a:rPr lang="en-US" dirty="0" smtClean="0"/>
              <a:t>job !</a:t>
            </a:r>
            <a:endParaRPr lang="en-US" dirty="0"/>
          </a:p>
          <a:p>
            <a:r>
              <a:rPr lang="en-US" dirty="0" smtClean="0"/>
              <a:t>				</a:t>
            </a:r>
            <a:r>
              <a:rPr lang="en-US" b="1" dirty="0" smtClean="0">
                <a:solidFill>
                  <a:srgbClr val="FF0000"/>
                </a:solidFill>
              </a:rPr>
              <a:t>-</a:t>
            </a:r>
            <a:r>
              <a:rPr lang="en-US" dirty="0" smtClean="0"/>
              <a:t>  PASA + </a:t>
            </a:r>
            <a:r>
              <a:rPr lang="en-US" dirty="0" err="1" smtClean="0"/>
              <a:t>Ab</a:t>
            </a:r>
            <a:r>
              <a:rPr lang="en-US" dirty="0" smtClean="0"/>
              <a:t> initio + EVM not automatized</a:t>
            </a:r>
          </a:p>
          <a:p>
            <a:endParaRPr lang="en-US" dirty="0" smtClean="0"/>
          </a:p>
          <a:p>
            <a:r>
              <a:rPr lang="en-US" b="1" dirty="0"/>
              <a:t>NCBI </a:t>
            </a:r>
            <a:r>
              <a:rPr lang="en-US" b="1" dirty="0" smtClean="0"/>
              <a:t>pipeline </a:t>
            </a:r>
            <a:r>
              <a:rPr lang="en-US" dirty="0" smtClean="0"/>
              <a:t>	Evidence + </a:t>
            </a:r>
            <a:r>
              <a:rPr lang="en-US" i="1" dirty="0" err="1" smtClean="0"/>
              <a:t>ab</a:t>
            </a:r>
            <a:r>
              <a:rPr lang="en-US" i="1" dirty="0" smtClean="0"/>
              <a:t> initio </a:t>
            </a:r>
            <a:r>
              <a:rPr lang="en-US" dirty="0" smtClean="0"/>
              <a:t>(Gnomon), repeat masking, gene naming, </a:t>
            </a:r>
            <a:r>
              <a:rPr lang="en-US" dirty="0" err="1" smtClean="0"/>
              <a:t>miRNAs</a:t>
            </a:r>
            <a:r>
              <a:rPr lang="en-US" dirty="0" smtClean="0"/>
              <a:t>, </a:t>
            </a:r>
            <a:r>
              <a:rPr lang="en-US" dirty="0" err="1" smtClean="0"/>
              <a:t>tRNAs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	</a:t>
            </a:r>
          </a:p>
          <a:p>
            <a:endParaRPr lang="en-US" b="1" dirty="0" smtClean="0"/>
          </a:p>
          <a:p>
            <a:r>
              <a:rPr lang="en-US" b="1" dirty="0" err="1" smtClean="0"/>
              <a:t>Ensembl</a:t>
            </a:r>
            <a:r>
              <a:rPr lang="en-US" b="1" dirty="0" smtClean="0"/>
              <a:t>**</a:t>
            </a:r>
            <a:r>
              <a:rPr lang="en-US" dirty="0" smtClean="0"/>
              <a:t> 	Evidence </a:t>
            </a:r>
            <a:r>
              <a:rPr lang="en-US" dirty="0"/>
              <a:t>based </a:t>
            </a:r>
            <a:r>
              <a:rPr lang="en-US" dirty="0" smtClean="0"/>
              <a:t>only ( comparative + homology ) …</a:t>
            </a:r>
          </a:p>
          <a:p>
            <a:endParaRPr lang="en-US" dirty="0"/>
          </a:p>
          <a:p>
            <a:pPr marL="0" lvl="1"/>
            <a:r>
              <a:rPr lang="en-US" b="1" dirty="0">
                <a:solidFill>
                  <a:srgbClr val="000000"/>
                </a:solidFill>
              </a:rPr>
              <a:t>Comparative Annotation Toolkit (CAT</a:t>
            </a:r>
            <a:r>
              <a:rPr lang="en-US" b="1" dirty="0" smtClean="0">
                <a:solidFill>
                  <a:srgbClr val="000000"/>
                </a:solidFill>
              </a:rPr>
              <a:t>) </a:t>
            </a:r>
            <a:r>
              <a:rPr lang="en-US" dirty="0" err="1" smtClean="0">
                <a:solidFill>
                  <a:srgbClr val="000000"/>
                </a:solidFill>
              </a:rPr>
              <a:t>ab</a:t>
            </a:r>
            <a:r>
              <a:rPr lang="en-US" dirty="0" smtClean="0">
                <a:solidFill>
                  <a:srgbClr val="000000"/>
                </a:solidFill>
              </a:rPr>
              <a:t>-initio (Augustus) evidence driven + comparative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MAKER2		</a:t>
            </a:r>
            <a:r>
              <a:rPr lang="en-US" dirty="0"/>
              <a:t>Evidence </a:t>
            </a:r>
            <a:r>
              <a:rPr lang="en-US" dirty="0" smtClean="0"/>
              <a:t>based and/or </a:t>
            </a:r>
            <a:r>
              <a:rPr lang="en-US" i="1" dirty="0" err="1" smtClean="0"/>
              <a:t>ab</a:t>
            </a:r>
            <a:r>
              <a:rPr lang="en-US" i="1" dirty="0" smtClean="0"/>
              <a:t> initio</a:t>
            </a:r>
            <a:r>
              <a:rPr lang="en-US" dirty="0"/>
              <a:t> </a:t>
            </a:r>
            <a:r>
              <a:rPr lang="en-US" i="1" dirty="0" smtClean="0"/>
              <a:t>…</a:t>
            </a:r>
            <a:endParaRPr lang="en-US" b="1" dirty="0" smtClean="0"/>
          </a:p>
          <a:p>
            <a:r>
              <a:rPr lang="en-US" b="1" dirty="0" smtClean="0"/>
              <a:t> 		</a:t>
            </a:r>
            <a:endParaRPr lang="en-US" dirty="0" smtClean="0"/>
          </a:p>
          <a:p>
            <a:r>
              <a:rPr lang="en-US" dirty="0" smtClean="0"/>
              <a:t>…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646993"/>
            <a:ext cx="6985000" cy="634623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56</a:t>
            </a:fld>
            <a:r>
              <a:rPr lang="en-US" smtClean="0"/>
              <a:t>/70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10778" y="983512"/>
            <a:ext cx="193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Evidence-based only</a:t>
            </a:r>
          </a:p>
          <a:p>
            <a:r>
              <a:rPr lang="en-US" sz="1400" dirty="0" smtClean="0"/>
              <a:t>** May use </a:t>
            </a:r>
            <a:r>
              <a:rPr lang="en-US" sz="1400" i="1" dirty="0" err="1" smtClean="0"/>
              <a:t>ab</a:t>
            </a:r>
            <a:r>
              <a:rPr lang="en-US" sz="1400" i="1" dirty="0" smtClean="0"/>
              <a:t> initio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87189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24433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MAKER lecture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57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76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24433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Exercise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58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344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24433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0000"/>
                </a:solidFill>
              </a:rPr>
              <a:t>3. Annotation </a:t>
            </a:r>
            <a:r>
              <a:rPr lang="en-US" sz="3600" b="1" dirty="0">
                <a:solidFill>
                  <a:srgbClr val="000000"/>
                </a:solidFill>
              </a:rPr>
              <a:t>assessment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59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23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4001911" cy="437801"/>
          </a:xfrm>
        </p:spPr>
        <p:txBody>
          <a:bodyPr/>
          <a:lstStyle/>
          <a:p>
            <a:r>
              <a:rPr lang="en-US" dirty="0"/>
              <a:t>Introduction: </a:t>
            </a:r>
            <a:r>
              <a:rPr lang="en-US" dirty="0" smtClean="0"/>
              <a:t>Let’s </a:t>
            </a:r>
            <a:r>
              <a:rPr lang="en-US" dirty="0"/>
              <a:t>take a step back</a:t>
            </a:r>
          </a:p>
        </p:txBody>
      </p:sp>
      <p:pic>
        <p:nvPicPr>
          <p:cNvPr id="5" name="Picture 4" descr="mountain-height-blue-lake-rocks-huge-valley-cliffs-asia-mountains-water-lakes-wallpaper-for-mac-1366x76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7009"/>
            <a:ext cx="9144000" cy="5140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65" b="99567" l="450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607701" y="4264293"/>
            <a:ext cx="2245634" cy="25937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2462" r="99538">
                        <a14:foregroundMark x1="52308" y1="24946" x2="52308" y2="24946"/>
                        <a14:backgroundMark x1="44308" y1="37364" x2="44308" y2="37364"/>
                        <a14:backgroundMark x1="43462" y1="47386" x2="43462" y2="47386"/>
                        <a14:backgroundMark x1="63692" y1="28322" x2="63692" y2="28322"/>
                      </a14:backgroundRemoval>
                    </a14:imgEffect>
                  </a14:imgLayer>
                </a14:imgProps>
              </a:ext>
            </a:extLst>
          </a:blip>
          <a:srcRect b="12397"/>
          <a:stretch/>
        </p:blipFill>
        <p:spPr>
          <a:xfrm rot="19630601" flipH="1">
            <a:off x="5285733" y="5884851"/>
            <a:ext cx="1119812" cy="6927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779571"/>
            <a:ext cx="2560471" cy="3078429"/>
          </a:xfrm>
          <a:prstGeom prst="rect">
            <a:avLst/>
          </a:prstGeom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8556723" y="6585622"/>
            <a:ext cx="587277" cy="2723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3B0580-DF84-9446-904E-939BF4084F75}" type="slidenum">
              <a:rPr lang="en-US" smtClean="0"/>
              <a:pPr/>
              <a:t>6</a:t>
            </a:fld>
            <a:r>
              <a:rPr lang="en-US" smtClean="0"/>
              <a:t>/55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6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643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assessment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60</a:t>
            </a:fld>
            <a:r>
              <a:rPr lang="en-US" smtClean="0"/>
              <a:t>/70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Simple statistics (number genes / number exon per gene)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                     </a:t>
            </a:r>
            <a:r>
              <a:rPr lang="en-US" dirty="0" smtClean="0">
                <a:solidFill>
                  <a:srgbClr val="000000"/>
                </a:solidFill>
              </a:rPr>
              <a:t>(and compare against assembly result )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Protein/transcript evidence </a:t>
            </a:r>
            <a:r>
              <a:rPr lang="en-US" sz="2400" dirty="0">
                <a:solidFill>
                  <a:srgbClr val="000000"/>
                </a:solidFill>
              </a:rPr>
              <a:t>(AED score in </a:t>
            </a:r>
            <a:r>
              <a:rPr lang="en-US" sz="2400" dirty="0" smtClean="0">
                <a:solidFill>
                  <a:srgbClr val="000000"/>
                </a:solidFill>
              </a:rPr>
              <a:t>MAKER)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Comparative genomics (</a:t>
            </a:r>
            <a:r>
              <a:rPr lang="en-US" sz="2400" dirty="0" err="1" smtClean="0">
                <a:solidFill>
                  <a:srgbClr val="000000"/>
                </a:solidFill>
              </a:rPr>
              <a:t>OrthoMCL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Domain  / Function attached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Visualization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288" y="3644481"/>
            <a:ext cx="2364259" cy="2632086"/>
          </a:xfrm>
          <a:prstGeom prst="rect">
            <a:avLst/>
          </a:prstGeom>
        </p:spPr>
      </p:pic>
      <p:pic>
        <p:nvPicPr>
          <p:cNvPr id="16" name="Picture 2" descr="Screen Shot 2016-04-25 at 14.03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" y="2320943"/>
            <a:ext cx="1630739" cy="610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9387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4030133" cy="437801"/>
          </a:xfrm>
        </p:spPr>
        <p:txBody>
          <a:bodyPr/>
          <a:lstStyle/>
          <a:p>
            <a:r>
              <a:rPr lang="en-US" dirty="0"/>
              <a:t>Annotation </a:t>
            </a:r>
            <a:r>
              <a:rPr lang="en-US" dirty="0" smtClean="0"/>
              <a:t>assessment: </a:t>
            </a:r>
            <a:r>
              <a:rPr lang="en-US" dirty="0">
                <a:solidFill>
                  <a:schemeClr val="dk1"/>
                </a:solidFill>
              </a:rPr>
              <a:t>Visualization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61</a:t>
            </a:fld>
            <a:r>
              <a:rPr lang="en-US" smtClean="0"/>
              <a:t>/70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502323"/>
              </p:ext>
            </p:extLst>
          </p:nvPr>
        </p:nvGraphicFramePr>
        <p:xfrm>
          <a:off x="254298" y="1713722"/>
          <a:ext cx="8692427" cy="4711575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430244"/>
                <a:gridCol w="1035693"/>
                <a:gridCol w="1034458"/>
                <a:gridCol w="858833"/>
                <a:gridCol w="597305"/>
                <a:gridCol w="3735894"/>
              </a:tblGrid>
              <a:tr h="5098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Standalone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Web tool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Manual </a:t>
                      </a:r>
                      <a:r>
                        <a:rPr lang="en-US" sz="1400" dirty="0" err="1" smtClean="0"/>
                        <a:t>curation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year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comment</a:t>
                      </a:r>
                      <a:endParaRPr lang="en-US" sz="1400" dirty="0"/>
                    </a:p>
                  </a:txBody>
                  <a:tcPr/>
                </a:tc>
              </a:tr>
              <a:tr h="28958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Artemis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Can save annotation in EMBL format</a:t>
                      </a:r>
                      <a:endParaRPr lang="en-US" sz="1400" dirty="0"/>
                    </a:p>
                  </a:txBody>
                  <a:tcPr/>
                </a:tc>
              </a:tr>
              <a:tr h="28958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IGV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Popular</a:t>
                      </a:r>
                      <a:endParaRPr lang="en-US" sz="1400" dirty="0"/>
                    </a:p>
                  </a:txBody>
                  <a:tcPr/>
                </a:tc>
              </a:tr>
              <a:tr h="89770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Savant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Sequence Annotation, Visualization and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ANalysis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Tool.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enable Plug-ins</a:t>
                      </a:r>
                      <a:endParaRPr lang="en-US" sz="1400" dirty="0"/>
                    </a:p>
                  </a:txBody>
                  <a:tcPr/>
                </a:tc>
              </a:tr>
              <a:tr h="30867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Tablet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0867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IGB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enable Plug-ins. Can load local and remote data (</a:t>
                      </a:r>
                      <a:r>
                        <a:rPr lang="en-US" sz="1400" dirty="0" err="1" smtClean="0"/>
                        <a:t>dropbox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baseline="0" dirty="0" smtClean="0"/>
                        <a:t>UCSC genome, </a:t>
                      </a:r>
                      <a:r>
                        <a:rPr lang="en-US" sz="1400" baseline="0" dirty="0" err="1" smtClean="0"/>
                        <a:t>etc</a:t>
                      </a:r>
                      <a:r>
                        <a:rPr lang="en-US" sz="1400" baseline="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28958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Jbrowse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GMOD (successor of </a:t>
                      </a:r>
                      <a:r>
                        <a:rPr lang="en-US" sz="1400" dirty="0" err="1" smtClean="0"/>
                        <a:t>Gbrowse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28958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Web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Apollo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Active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community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gmod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 Based on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Jbrowse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Real-time collaboration</a:t>
                      </a:r>
                      <a:endParaRPr lang="en-US" sz="1400" dirty="0" smtClean="0"/>
                    </a:p>
                  </a:txBody>
                  <a:tcPr/>
                </a:tc>
              </a:tr>
              <a:tr h="49229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UCSC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  <a:latin typeface="Times"/>
                        </a:rPr>
                        <a:t>A large amount of locally stored data must be uploaded to servers across the internet </a:t>
                      </a:r>
                      <a:endParaRPr lang="en-US" sz="1400" dirty="0"/>
                    </a:p>
                  </a:txBody>
                  <a:tcPr/>
                </a:tc>
              </a:tr>
              <a:tr h="39746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Ensembl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genome browsers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  <a:latin typeface="Times"/>
                        </a:rPr>
                        <a:t>A large amount of locally stored data must be uploaded to servers across the internet 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985078" y="6569459"/>
            <a:ext cx="458664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FOR AN EXHAUSTIVE LIST: https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/wiki/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Genome_browser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125020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Selection of most common visualization or/and Manual </a:t>
            </a:r>
            <a:r>
              <a:rPr lang="en-US" dirty="0" err="1" smtClean="0"/>
              <a:t>curation</a:t>
            </a:r>
            <a:r>
              <a:rPr lang="en-US" dirty="0" smtClean="0"/>
              <a:t>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816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24433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 smtClean="0"/>
              <a:t>Exercice</a:t>
            </a:r>
            <a:endParaRPr lang="en-US" sz="36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62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95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24433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4</a:t>
            </a:r>
            <a:r>
              <a:rPr lang="en-US" sz="3600" b="1" dirty="0" smtClean="0"/>
              <a:t>. </a:t>
            </a:r>
            <a:r>
              <a:rPr lang="en-US" sz="3600" b="1" i="1" dirty="0" smtClean="0"/>
              <a:t>To </a:t>
            </a:r>
            <a:r>
              <a:rPr lang="en-US" sz="3600" b="1" i="1" dirty="0"/>
              <a:t>resume / Closing </a:t>
            </a:r>
            <a:r>
              <a:rPr lang="en-US" sz="3600" b="1" i="1" dirty="0" smtClean="0"/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251517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4255911" cy="437801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To </a:t>
            </a:r>
            <a:r>
              <a:rPr lang="en-US" dirty="0" smtClean="0">
                <a:solidFill>
                  <a:srgbClr val="000000"/>
                </a:solidFill>
              </a:rPr>
              <a:t>resume: </a:t>
            </a:r>
            <a:r>
              <a:rPr lang="en-US" dirty="0">
                <a:solidFill>
                  <a:srgbClr val="000000"/>
                </a:solidFill>
              </a:rPr>
              <a:t>The different approaches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17525"/>
            <a:ext cx="8229600" cy="452596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984807"/>
                </a:solidFill>
              </a:rPr>
              <a:t>Similarity-based </a:t>
            </a:r>
            <a:r>
              <a:rPr lang="en-US" sz="2000" dirty="0" smtClean="0">
                <a:solidFill>
                  <a:srgbClr val="984807"/>
                </a:solidFill>
              </a:rPr>
              <a:t>methods :</a:t>
            </a:r>
            <a:r>
              <a:rPr lang="en-US" sz="2400" dirty="0" smtClean="0">
                <a:solidFill>
                  <a:srgbClr val="984807"/>
                </a:solidFill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These </a:t>
            </a:r>
            <a:r>
              <a:rPr lang="en-US" dirty="0">
                <a:solidFill>
                  <a:srgbClr val="000000"/>
                </a:solidFill>
              </a:rPr>
              <a:t>use similarity to annotated sequences like proteins, </a:t>
            </a:r>
            <a:r>
              <a:rPr lang="en-US" dirty="0" err="1">
                <a:solidFill>
                  <a:srgbClr val="000000"/>
                </a:solidFill>
              </a:rPr>
              <a:t>cDNAs</a:t>
            </a:r>
            <a:r>
              <a:rPr lang="en-US" dirty="0">
                <a:solidFill>
                  <a:srgbClr val="000000"/>
                </a:solidFill>
              </a:rPr>
              <a:t>, or </a:t>
            </a:r>
            <a:r>
              <a:rPr lang="en-US" dirty="0" smtClean="0">
                <a:solidFill>
                  <a:srgbClr val="000000"/>
                </a:solidFill>
              </a:rPr>
              <a:t>ESTs</a:t>
            </a:r>
          </a:p>
          <a:p>
            <a:r>
              <a:rPr lang="en-US" sz="2000" i="1" dirty="0" err="1" smtClean="0">
                <a:solidFill>
                  <a:srgbClr val="984807"/>
                </a:solidFill>
              </a:rPr>
              <a:t>Ab</a:t>
            </a:r>
            <a:r>
              <a:rPr lang="en-US" sz="2000" i="1" dirty="0" smtClean="0">
                <a:solidFill>
                  <a:srgbClr val="984807"/>
                </a:solidFill>
              </a:rPr>
              <a:t> </a:t>
            </a:r>
            <a:r>
              <a:rPr lang="en-US" sz="2000" i="1" dirty="0">
                <a:solidFill>
                  <a:srgbClr val="984807"/>
                </a:solidFill>
              </a:rPr>
              <a:t>initio </a:t>
            </a:r>
            <a:r>
              <a:rPr lang="en-US" sz="2000" dirty="0" smtClean="0">
                <a:solidFill>
                  <a:srgbClr val="984807"/>
                </a:solidFill>
              </a:rPr>
              <a:t>prediction :</a:t>
            </a:r>
            <a:r>
              <a:rPr lang="en-US" sz="2400" dirty="0" smtClean="0">
                <a:latin typeface="Arial" charset="0"/>
                <a:cs typeface="Arial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Arial" charset="0"/>
                <a:cs typeface="Arial" charset="0"/>
              </a:rPr>
              <a:t>	</a:t>
            </a:r>
            <a:r>
              <a:rPr lang="sv-SE" dirty="0" err="1" smtClean="0">
                <a:solidFill>
                  <a:schemeClr val="tx1"/>
                </a:solidFill>
              </a:rPr>
              <a:t>Likelihood</a:t>
            </a:r>
            <a:r>
              <a:rPr lang="sv-SE" dirty="0" smtClean="0">
                <a:solidFill>
                  <a:schemeClr val="tx1"/>
                </a:solidFill>
              </a:rPr>
              <a:t> </a:t>
            </a:r>
            <a:r>
              <a:rPr lang="sv-SE" dirty="0" err="1" smtClean="0">
                <a:solidFill>
                  <a:schemeClr val="tx1"/>
                </a:solidFill>
              </a:rPr>
              <a:t>based</a:t>
            </a:r>
            <a:r>
              <a:rPr lang="sv-SE" dirty="0" smtClean="0">
                <a:solidFill>
                  <a:schemeClr val="tx1"/>
                </a:solidFill>
              </a:rPr>
              <a:t> </a:t>
            </a:r>
            <a:r>
              <a:rPr lang="sv-SE" dirty="0" err="1" smtClean="0">
                <a:solidFill>
                  <a:schemeClr val="tx1"/>
                </a:solidFill>
              </a:rPr>
              <a:t>methods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rgbClr val="984807"/>
                </a:solidFill>
              </a:rPr>
              <a:t>Hybrid approaches :</a:t>
            </a:r>
            <a:r>
              <a:rPr lang="en-US" sz="2400" dirty="0" smtClean="0">
                <a:latin typeface="Arial" charset="0"/>
                <a:cs typeface="Arial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Arial" charset="0"/>
                <a:cs typeface="Arial" charset="0"/>
              </a:rPr>
              <a:t>	</a:t>
            </a:r>
            <a:r>
              <a:rPr lang="en-US" i="1" dirty="0">
                <a:solidFill>
                  <a:schemeClr val="tx1"/>
                </a:solidFill>
              </a:rPr>
              <a:t>A</a:t>
            </a:r>
            <a:r>
              <a:rPr lang="en-US" i="1" dirty="0" smtClean="0">
                <a:solidFill>
                  <a:schemeClr val="tx1"/>
                </a:solidFill>
              </a:rPr>
              <a:t>b initio </a:t>
            </a:r>
            <a:r>
              <a:rPr lang="en-US" dirty="0" smtClean="0">
                <a:solidFill>
                  <a:schemeClr val="tx1"/>
                </a:solidFill>
              </a:rPr>
              <a:t>tools with the ability to integrate external evidence/hints </a:t>
            </a:r>
          </a:p>
          <a:p>
            <a:r>
              <a:rPr lang="en-US" sz="2000" dirty="0">
                <a:solidFill>
                  <a:srgbClr val="984807"/>
                </a:solidFill>
              </a:rPr>
              <a:t>Comparative (homology) based gene finders :</a:t>
            </a:r>
            <a:r>
              <a:rPr lang="en-US" sz="2400" dirty="0">
                <a:solidFill>
                  <a:srgbClr val="984807"/>
                </a:solidFill>
                <a:latin typeface="Arial" charset="0"/>
                <a:cs typeface="Arial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rial" charset="0"/>
                <a:cs typeface="Arial" charset="0"/>
              </a:rPr>
              <a:t>	</a:t>
            </a:r>
            <a:r>
              <a:rPr lang="en-US" dirty="0">
                <a:solidFill>
                  <a:srgbClr val="000000"/>
                </a:solidFill>
              </a:rPr>
              <a:t>These align genomic sequences from different species and use the alignments to 	guide the gene </a:t>
            </a:r>
            <a:r>
              <a:rPr lang="en-US" dirty="0" smtClean="0">
                <a:solidFill>
                  <a:srgbClr val="000000"/>
                </a:solidFill>
              </a:rPr>
              <a:t>predictions</a:t>
            </a:r>
          </a:p>
          <a:p>
            <a:r>
              <a:rPr lang="en-US" sz="2000" dirty="0" smtClean="0">
                <a:solidFill>
                  <a:srgbClr val="984807"/>
                </a:solidFill>
              </a:rPr>
              <a:t>Chooser, combiner approaches </a:t>
            </a:r>
            <a:r>
              <a:rPr lang="en-US" sz="2000" dirty="0">
                <a:solidFill>
                  <a:srgbClr val="984807"/>
                </a:solidFill>
              </a:rPr>
              <a:t>: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Arial" charset="0"/>
                <a:cs typeface="Arial" charset="0"/>
              </a:rPr>
              <a:t>	</a:t>
            </a:r>
            <a:r>
              <a:rPr lang="en-US" dirty="0">
                <a:solidFill>
                  <a:schemeClr val="tx1"/>
                </a:solidFill>
              </a:rPr>
              <a:t>These combine </a:t>
            </a:r>
            <a:r>
              <a:rPr lang="en-US" dirty="0" smtClean="0">
                <a:solidFill>
                  <a:schemeClr val="tx1"/>
                </a:solidFill>
              </a:rPr>
              <a:t>gene predictions </a:t>
            </a:r>
            <a:r>
              <a:rPr lang="en-US" dirty="0">
                <a:solidFill>
                  <a:schemeClr val="tx1"/>
                </a:solidFill>
              </a:rPr>
              <a:t>of other gene </a:t>
            </a:r>
            <a:r>
              <a:rPr lang="en-US" dirty="0" smtClean="0">
                <a:solidFill>
                  <a:schemeClr val="tx1"/>
                </a:solidFill>
              </a:rPr>
              <a:t>finders </a:t>
            </a:r>
          </a:p>
          <a:p>
            <a:r>
              <a:rPr lang="en-US" sz="2000" dirty="0" smtClean="0">
                <a:solidFill>
                  <a:srgbClr val="984807"/>
                </a:solidFill>
              </a:rPr>
              <a:t>Pipelines :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984807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These </a:t>
            </a:r>
            <a:r>
              <a:rPr lang="en-US" dirty="0">
                <a:solidFill>
                  <a:schemeClr val="tx1"/>
                </a:solidFill>
              </a:rPr>
              <a:t>combine multiple approaches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64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43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4312356" cy="437801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To resume: </a:t>
            </a:r>
            <a:r>
              <a:rPr lang="en-US" dirty="0" smtClean="0"/>
              <a:t>Other </a:t>
            </a:r>
            <a:r>
              <a:rPr lang="en-US" dirty="0"/>
              <a:t>genome </a:t>
            </a:r>
            <a:r>
              <a:rPr lang="en-US" dirty="0" smtClean="0"/>
              <a:t>features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755458"/>
              </p:ext>
            </p:extLst>
          </p:nvPr>
        </p:nvGraphicFramePr>
        <p:xfrm>
          <a:off x="254000" y="1856151"/>
          <a:ext cx="8743463" cy="4016327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450287"/>
                <a:gridCol w="1982409"/>
                <a:gridCol w="2360458"/>
                <a:gridCol w="2950309"/>
              </a:tblGrid>
              <a:tr h="410308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DB associated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Tool example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</a:tr>
              <a:tr h="41030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ncRNA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Rfam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infernal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HMM + CM</a:t>
                      </a:r>
                      <a:endParaRPr lang="en-US" dirty="0"/>
                    </a:p>
                  </a:txBody>
                  <a:tcPr/>
                </a:tc>
              </a:tr>
              <a:tr h="41030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Sprinzl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database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tRNAscan</a:t>
                      </a:r>
                      <a:r>
                        <a:rPr lang="en-US" dirty="0" smtClean="0"/>
                        <a:t>-SE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CM</a:t>
                      </a:r>
                      <a:r>
                        <a:rPr lang="en-US" baseline="0" dirty="0" smtClean="0"/>
                        <a:t> + WMA</a:t>
                      </a:r>
                      <a:endParaRPr lang="en-US" dirty="0"/>
                    </a:p>
                  </a:txBody>
                  <a:tcPr/>
                </a:tc>
              </a:tr>
              <a:tr h="41030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snoRNA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snoscan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baseline="0" dirty="0" smtClean="0"/>
                        <a:t>HMM + SCFG</a:t>
                      </a:r>
                      <a:endParaRPr lang="en-US" b="0" dirty="0"/>
                    </a:p>
                  </a:txBody>
                  <a:tcPr/>
                </a:tc>
              </a:tr>
              <a:tr h="41030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miRNA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miRBase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Splign</a:t>
                      </a:r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miR-PREFeR</a:t>
                      </a:r>
                      <a:r>
                        <a:rPr lang="en-US" dirty="0" smtClean="0"/>
                        <a:t> (for plant)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sequence alignment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Based on 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expression patterns</a:t>
                      </a:r>
                      <a:endParaRPr lang="en-US" dirty="0"/>
                    </a:p>
                  </a:txBody>
                  <a:tcPr/>
                </a:tc>
              </a:tr>
              <a:tr h="410308">
                <a:tc>
                  <a:txBody>
                    <a:bodyPr/>
                    <a:lstStyle/>
                    <a:p>
                      <a:r>
                        <a:rPr lang="en-US" dirty="0" smtClean="0"/>
                        <a:t>Repeats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Repbase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Dfam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repeatMasker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HMM, blast 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41030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Pseudogenes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pseudopipe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homology-based (blast)</a:t>
                      </a:r>
                      <a:endParaRPr lang="en-US" dirty="0"/>
                    </a:p>
                  </a:txBody>
                  <a:tcPr/>
                </a:tc>
              </a:tr>
              <a:tr h="410308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95112" y="1199444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Coding genes are nice, but what about the other features?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65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236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5596467" cy="437801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To resume: </a:t>
            </a:r>
            <a:r>
              <a:rPr lang="en-US" dirty="0" smtClean="0"/>
              <a:t>Tools and formats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72235" y="3293733"/>
            <a:ext cx="8246454" cy="1568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73706" y="2693569"/>
            <a:ext cx="2866740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First </a:t>
            </a:r>
            <a:r>
              <a:rPr lang="en-US" sz="2400"/>
              <a:t>annotation </a:t>
            </a:r>
            <a:r>
              <a:rPr lang="en-US" sz="2400" smtClean="0"/>
              <a:t>tools</a:t>
            </a:r>
          </a:p>
          <a:p>
            <a:endParaRPr lang="en-US" sz="2400"/>
          </a:p>
          <a:p>
            <a:pPr algn="ctr"/>
            <a:r>
              <a:rPr lang="en-US" sz="2400" b="1"/>
              <a:t>90’s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1723383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400" b="1" dirty="0" smtClean="0"/>
              <a:t>Annotation </a:t>
            </a:r>
            <a:r>
              <a:rPr lang="en-US" sz="2400" b="1" dirty="0"/>
              <a:t>tools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5040371" y="2693569"/>
            <a:ext cx="338637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/>
              <a:t>&gt;100 annotation </a:t>
            </a:r>
            <a:r>
              <a:rPr lang="en-US" sz="2400" b="1" dirty="0" smtClean="0"/>
              <a:t>tools*</a:t>
            </a:r>
            <a:endParaRPr lang="en-US" sz="2400" b="1" dirty="0"/>
          </a:p>
          <a:p>
            <a:pPr algn="r"/>
            <a:endParaRPr lang="en-US" sz="2400" dirty="0" smtClean="0"/>
          </a:p>
          <a:p>
            <a:pPr algn="r"/>
            <a:r>
              <a:rPr lang="en-US" sz="2400" dirty="0" smtClean="0"/>
              <a:t>Nowadays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0" y="6485003"/>
            <a:ext cx="9143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://github.com/NBISweden/GAAS/blob/master/annotation/CheatSheet/</a:t>
            </a:r>
            <a:r>
              <a:rPr lang="en-US" sz="1600" dirty="0" smtClean="0">
                <a:hlinkClick r:id="rId2"/>
              </a:rPr>
              <a:t>annotation_tools.md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0" y="4417117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6"/>
                </a:solidFill>
              </a:rPr>
              <a:t>GTFs / GFFs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5213253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Structural </a:t>
            </a:r>
            <a:r>
              <a:rPr lang="en-US" sz="2400" dirty="0" smtClean="0"/>
              <a:t>annotation + functional annotation + </a:t>
            </a:r>
            <a:r>
              <a:rPr lang="mr-IN" sz="2400" dirty="0" smtClean="0"/>
              <a:t>…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21" name="Bent Arrow 20"/>
          <p:cNvSpPr/>
          <p:nvPr/>
        </p:nvSpPr>
        <p:spPr>
          <a:xfrm>
            <a:off x="2641576" y="4644990"/>
            <a:ext cx="698870" cy="608493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Bent Arrow 21"/>
          <p:cNvSpPr/>
          <p:nvPr/>
        </p:nvSpPr>
        <p:spPr>
          <a:xfrm flipH="1">
            <a:off x="5799667" y="4644990"/>
            <a:ext cx="698870" cy="608493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4210552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400" b="1" dirty="0" smtClean="0"/>
              <a:t>Formats</a:t>
            </a:r>
            <a:endParaRPr lang="en-US" sz="2400" dirty="0"/>
          </a:p>
        </p:txBody>
      </p:sp>
      <p:sp>
        <p:nvSpPr>
          <p:cNvPr id="24" name="Explosion 2 23"/>
          <p:cNvSpPr/>
          <p:nvPr/>
        </p:nvSpPr>
        <p:spPr>
          <a:xfrm>
            <a:off x="4409351" y="4128320"/>
            <a:ext cx="1743093" cy="1257801"/>
          </a:xfrm>
          <a:prstGeom prst="irregularSeal2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66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495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To resume: </a:t>
            </a:r>
            <a:r>
              <a:rPr lang="en-US" dirty="0"/>
              <a:t>Tools and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2441" y="2947165"/>
            <a:ext cx="81594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How to choose Method: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/>
              <a:t>Scientific question behind </a:t>
            </a:r>
            <a:r>
              <a:rPr lang="en-US" dirty="0" smtClean="0"/>
              <a:t>( need of a </a:t>
            </a:r>
            <a:r>
              <a:rPr lang="en-US" u="sng" dirty="0" smtClean="0"/>
              <a:t>conservative</a:t>
            </a:r>
            <a:r>
              <a:rPr lang="en-US" dirty="0" smtClean="0"/>
              <a:t> annotation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u="sng" dirty="0" smtClean="0"/>
              <a:t>exhaustive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Species dependent (plant / Fungi / eukaryotes)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/>
              <a:t>phylogenetic relationship of the </a:t>
            </a:r>
            <a:r>
              <a:rPr lang="en-US" dirty="0" smtClean="0"/>
              <a:t>investigated genome </a:t>
            </a:r>
            <a:r>
              <a:rPr lang="en-US" dirty="0"/>
              <a:t>to other </a:t>
            </a:r>
            <a:r>
              <a:rPr lang="en-US" dirty="0" smtClean="0"/>
              <a:t>annotated genomes (Terra incognita, close, already annotated). 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/>
              <a:t>Data available (hmm profile, </a:t>
            </a:r>
            <a:r>
              <a:rPr lang="en-US" dirty="0" err="1"/>
              <a:t>RNAseq</a:t>
            </a:r>
            <a:r>
              <a:rPr lang="en-US" dirty="0"/>
              <a:t>, etc…</a:t>
            </a:r>
            <a:r>
              <a:rPr lang="en-US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Depending on computing </a:t>
            </a:r>
            <a:r>
              <a:rPr lang="en-US" dirty="0" smtClean="0"/>
              <a:t>resources </a:t>
            </a:r>
            <a:r>
              <a:rPr lang="en-US" dirty="0"/>
              <a:t>(</a:t>
            </a:r>
            <a:r>
              <a:rPr lang="en-US" i="1" dirty="0"/>
              <a:t>ab initio </a:t>
            </a:r>
            <a:r>
              <a:rPr lang="en-US" dirty="0"/>
              <a:t>~ hours </a:t>
            </a:r>
            <a:r>
              <a:rPr lang="en-US" sz="2400" dirty="0">
                <a:solidFill>
                  <a:schemeClr val="accent6"/>
                </a:solidFill>
              </a:rPr>
              <a:t>&lt; vs &gt; </a:t>
            </a:r>
            <a:r>
              <a:rPr lang="en-US" dirty="0"/>
              <a:t>pipeline ~ weeks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3229" y="1411136"/>
            <a:ext cx="83207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&gt;100 annotation tools </a:t>
            </a:r>
            <a:r>
              <a:rPr lang="mr-IN" sz="2000" dirty="0" smtClean="0"/>
              <a:t>–</a:t>
            </a:r>
            <a:r>
              <a:rPr lang="en-US" sz="2000" dirty="0" smtClean="0"/>
              <a:t> as many methods</a:t>
            </a:r>
          </a:p>
          <a:p>
            <a:pPr lvl="1"/>
            <a:r>
              <a:rPr lang="en-US" sz="1400" dirty="0"/>
              <a:t>(</a:t>
            </a:r>
            <a:r>
              <a:rPr lang="en-US" sz="1400" dirty="0">
                <a:hlinkClick r:id="rId3"/>
              </a:rPr>
              <a:t>https://github.com/NBISweden/GAAS/blob/master/annotation/CheatSheet/annotation_tools.md</a:t>
            </a:r>
            <a:r>
              <a:rPr lang="en-US" sz="1400" dirty="0" smtClean="0"/>
              <a:t>)</a:t>
            </a:r>
          </a:p>
          <a:p>
            <a:pPr lvl="1"/>
            <a:endParaRPr lang="en-US" sz="14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6 main class of approaches </a:t>
            </a:r>
            <a:r>
              <a:rPr lang="en-US" sz="1600" dirty="0" smtClean="0"/>
              <a:t>(Similarity-based, </a:t>
            </a:r>
            <a:r>
              <a:rPr lang="en-US" sz="1600" i="1" dirty="0" err="1" smtClean="0"/>
              <a:t>ab</a:t>
            </a:r>
            <a:r>
              <a:rPr lang="en-US" sz="1600" i="1" dirty="0" smtClean="0"/>
              <a:t> initio</a:t>
            </a:r>
            <a:r>
              <a:rPr lang="en-US" sz="1600" dirty="0" smtClean="0"/>
              <a:t>, hybrid, comparative, combiner, pipeline )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67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69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To resume: </a:t>
            </a:r>
            <a:r>
              <a:rPr lang="en-US" dirty="0"/>
              <a:t>Tools and methods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20150" y="1471849"/>
            <a:ext cx="2243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Effort </a:t>
            </a:r>
            <a:r>
              <a:rPr lang="en-US" dirty="0"/>
              <a:t>versus accuracy</a:t>
            </a:r>
          </a:p>
        </p:txBody>
      </p:sp>
      <p:cxnSp>
        <p:nvCxnSpPr>
          <p:cNvPr id="12" name="Curved Connector 11"/>
          <p:cNvCxnSpPr/>
          <p:nvPr/>
        </p:nvCxnSpPr>
        <p:spPr>
          <a:xfrm flipV="1">
            <a:off x="2011930" y="3267106"/>
            <a:ext cx="3703201" cy="2249699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11930" y="2297837"/>
            <a:ext cx="0" cy="32440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11930" y="5541873"/>
            <a:ext cx="378675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99873" y="5874107"/>
            <a:ext cx="166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Effort / time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06527" y="3630669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68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086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Closing remarks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2441" y="1524746"/>
            <a:ext cx="893155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smtClean="0"/>
              <a:t>Several </a:t>
            </a:r>
            <a:r>
              <a:rPr lang="en-US" sz="2000" i="1" dirty="0" err="1" smtClean="0"/>
              <a:t>ab</a:t>
            </a:r>
            <a:r>
              <a:rPr lang="en-US" sz="2000" i="1" dirty="0" smtClean="0"/>
              <a:t>-initio</a:t>
            </a:r>
            <a:r>
              <a:rPr lang="en-US" sz="2000" dirty="0" smtClean="0"/>
              <a:t> tools together give better result that one alone </a:t>
            </a:r>
          </a:p>
          <a:p>
            <a:r>
              <a:rPr lang="en-US" sz="2000" dirty="0" smtClean="0"/>
              <a:t>	(they complement each other)</a:t>
            </a:r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Pipelines give good results </a:t>
            </a:r>
          </a:p>
          <a:p>
            <a:r>
              <a:rPr lang="en-US" sz="2000" dirty="0" smtClean="0"/>
              <a:t>	</a:t>
            </a:r>
            <a:r>
              <a:rPr lang="en-US" sz="2000" dirty="0"/>
              <a:t>MAKER2/</a:t>
            </a:r>
            <a:r>
              <a:rPr lang="en-US" sz="2000" dirty="0" smtClean="0"/>
              <a:t>MAKER3 the most flexible, adjustable</a:t>
            </a:r>
          </a:p>
          <a:p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Most methods only build gene models, no </a:t>
            </a:r>
            <a:r>
              <a:rPr lang="en-US" sz="2000" b="1" dirty="0" smtClean="0"/>
              <a:t>functional inference</a:t>
            </a:r>
          </a:p>
          <a:p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No annotation method is perfect, they do mistakes !!</a:t>
            </a:r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Annotation requires </a:t>
            </a:r>
            <a:r>
              <a:rPr lang="en-US" sz="2000" b="1" dirty="0" smtClean="0"/>
              <a:t>manual </a:t>
            </a:r>
            <a:r>
              <a:rPr lang="en-US" sz="2000" b="1" dirty="0" err="1" smtClean="0"/>
              <a:t>curation</a:t>
            </a:r>
            <a:r>
              <a:rPr lang="en-US" sz="2000" b="1" dirty="0" smtClean="0"/>
              <a:t> </a:t>
            </a:r>
            <a:r>
              <a:rPr lang="en-US" sz="2000" dirty="0" smtClean="0"/>
              <a:t>to be close to perfect</a:t>
            </a:r>
            <a:endParaRPr lang="en-US" sz="2000" b="1" dirty="0" smtClean="0"/>
          </a:p>
          <a:p>
            <a:pPr marL="285750" indent="-285750">
              <a:buFontTx/>
              <a:buChar char="-"/>
            </a:pPr>
            <a:endParaRPr lang="en-US" sz="2000" b="1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As for assembly, an annotation is never finished, it can always be improved  (e.g. Human)	=&gt;</a:t>
            </a:r>
            <a:r>
              <a:rPr lang="en-US" sz="2000" dirty="0"/>
              <a:t> </a:t>
            </a:r>
            <a:r>
              <a:rPr lang="en-US" sz="2000" b="1" dirty="0" smtClean="0"/>
              <a:t>to know how to stop</a:t>
            </a:r>
            <a:endParaRPr lang="en-US" sz="2000" dirty="0" smtClean="0"/>
          </a:p>
          <a:p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Submit your annotation in public archive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69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85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883"/>
            <a:ext cx="4312321" cy="437801"/>
          </a:xfrm>
        </p:spPr>
        <p:txBody>
          <a:bodyPr/>
          <a:lstStyle/>
          <a:p>
            <a:r>
              <a:rPr lang="en-US" dirty="0"/>
              <a:t>Introduction: </a:t>
            </a:r>
            <a:r>
              <a:rPr lang="en-US" dirty="0" smtClean="0">
                <a:latin typeface="Calibri" charset="0"/>
                <a:ea typeface="MS PGothic" charset="0"/>
              </a:rPr>
              <a:t>What </a:t>
            </a:r>
            <a:r>
              <a:rPr lang="en-US" dirty="0">
                <a:latin typeface="Calibri" charset="0"/>
                <a:ea typeface="MS PGothic" charset="0"/>
              </a:rPr>
              <a:t>is </a:t>
            </a:r>
            <a:r>
              <a:rPr lang="en-US" dirty="0" smtClean="0">
                <a:latin typeface="Calibri" charset="0"/>
                <a:ea typeface="MS PGothic" charset="0"/>
              </a:rPr>
              <a:t>annotation?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944485"/>
            <a:ext cx="411873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/>
              <a:t>Structural </a:t>
            </a:r>
            <a:r>
              <a:rPr lang="en-US" sz="2400" u="sng" dirty="0" smtClean="0"/>
              <a:t>annotation:</a:t>
            </a:r>
            <a:endParaRPr lang="en-US" sz="2400" dirty="0"/>
          </a:p>
          <a:p>
            <a:endParaRPr lang="sv-SE" sz="2000" dirty="0" smtClean="0">
              <a:latin typeface="Calibri" charset="0"/>
              <a:ea typeface="MS PGothic" charset="0"/>
            </a:endParaRPr>
          </a:p>
          <a:p>
            <a:r>
              <a:rPr lang="sv-SE" sz="2000" dirty="0" err="1" smtClean="0">
                <a:latin typeface="Calibri" charset="0"/>
                <a:ea typeface="MS PGothic" charset="0"/>
              </a:rPr>
              <a:t>Find</a:t>
            </a:r>
            <a:r>
              <a:rPr lang="sv-SE" sz="2000" dirty="0" smtClean="0">
                <a:latin typeface="Calibri" charset="0"/>
                <a:ea typeface="MS PGothic" charset="0"/>
              </a:rPr>
              <a:t> </a:t>
            </a:r>
            <a:r>
              <a:rPr lang="sv-SE" sz="2000" dirty="0" err="1" smtClean="0">
                <a:latin typeface="Calibri" charset="0"/>
                <a:ea typeface="MS PGothic" charset="0"/>
              </a:rPr>
              <a:t>out</a:t>
            </a:r>
            <a:r>
              <a:rPr lang="sv-SE" sz="2000" dirty="0" smtClean="0">
                <a:latin typeface="Calibri" charset="0"/>
                <a:ea typeface="MS PGothic" charset="0"/>
              </a:rPr>
              <a:t> </a:t>
            </a:r>
            <a:r>
              <a:rPr lang="sv-SE" sz="2000" dirty="0" err="1" smtClean="0">
                <a:latin typeface="Calibri" charset="0"/>
                <a:ea typeface="MS PGothic" charset="0"/>
              </a:rPr>
              <a:t>where</a:t>
            </a:r>
            <a:r>
              <a:rPr lang="sv-SE" sz="2000" dirty="0" smtClean="0">
                <a:latin typeface="Calibri" charset="0"/>
                <a:ea typeface="MS PGothic" charset="0"/>
              </a:rPr>
              <a:t> the regions </a:t>
            </a:r>
            <a:r>
              <a:rPr lang="sv-SE" sz="2000" dirty="0" err="1" smtClean="0">
                <a:latin typeface="Calibri" charset="0"/>
                <a:ea typeface="MS PGothic" charset="0"/>
              </a:rPr>
              <a:t>of</a:t>
            </a:r>
            <a:r>
              <a:rPr lang="sv-SE" sz="2000" dirty="0" smtClean="0">
                <a:latin typeface="Calibri" charset="0"/>
                <a:ea typeface="MS PGothic" charset="0"/>
              </a:rPr>
              <a:t> </a:t>
            </a:r>
            <a:r>
              <a:rPr lang="sv-SE" sz="2000" dirty="0" err="1" smtClean="0">
                <a:latin typeface="Calibri" charset="0"/>
                <a:ea typeface="MS PGothic" charset="0"/>
              </a:rPr>
              <a:t>interest</a:t>
            </a:r>
            <a:r>
              <a:rPr lang="sv-SE" sz="2000" dirty="0" smtClean="0">
                <a:latin typeface="Calibri" charset="0"/>
                <a:ea typeface="MS PGothic" charset="0"/>
              </a:rPr>
              <a:t> (</a:t>
            </a:r>
            <a:r>
              <a:rPr lang="sv-SE" sz="2000" dirty="0" err="1" smtClean="0">
                <a:latin typeface="Calibri" charset="0"/>
                <a:ea typeface="MS PGothic" charset="0"/>
              </a:rPr>
              <a:t>usually</a:t>
            </a:r>
            <a:r>
              <a:rPr lang="sv-SE" sz="2000" dirty="0" smtClean="0">
                <a:latin typeface="Calibri" charset="0"/>
                <a:ea typeface="MS PGothic" charset="0"/>
              </a:rPr>
              <a:t> genes) </a:t>
            </a:r>
            <a:r>
              <a:rPr lang="sv-SE" sz="2000" dirty="0" err="1" smtClean="0">
                <a:latin typeface="Calibri" charset="0"/>
                <a:ea typeface="MS PGothic" charset="0"/>
              </a:rPr>
              <a:t>are</a:t>
            </a:r>
            <a:r>
              <a:rPr lang="sv-SE" sz="2000" dirty="0" smtClean="0">
                <a:latin typeface="Calibri" charset="0"/>
                <a:ea typeface="MS PGothic" charset="0"/>
              </a:rPr>
              <a:t> in the </a:t>
            </a:r>
            <a:r>
              <a:rPr lang="sv-SE" sz="2000" dirty="0" err="1" smtClean="0">
                <a:latin typeface="Calibri" charset="0"/>
                <a:ea typeface="MS PGothic" charset="0"/>
              </a:rPr>
              <a:t>sequence</a:t>
            </a:r>
            <a:r>
              <a:rPr lang="sv-SE" sz="2000" dirty="0" smtClean="0">
                <a:latin typeface="Calibri" charset="0"/>
                <a:ea typeface="MS PGothic" charset="0"/>
              </a:rPr>
              <a:t> data and </a:t>
            </a:r>
            <a:r>
              <a:rPr lang="sv-SE" sz="2000" dirty="0" err="1" smtClean="0">
                <a:latin typeface="Calibri" charset="0"/>
                <a:ea typeface="MS PGothic" charset="0"/>
              </a:rPr>
              <a:t>what</a:t>
            </a:r>
            <a:r>
              <a:rPr lang="sv-SE" sz="2000" dirty="0" smtClean="0">
                <a:latin typeface="Calibri" charset="0"/>
                <a:ea typeface="MS PGothic" charset="0"/>
              </a:rPr>
              <a:t> </a:t>
            </a:r>
            <a:r>
              <a:rPr lang="sv-SE" sz="2000" dirty="0" err="1" smtClean="0">
                <a:latin typeface="Calibri" charset="0"/>
                <a:ea typeface="MS PGothic" charset="0"/>
              </a:rPr>
              <a:t>they</a:t>
            </a:r>
            <a:r>
              <a:rPr lang="sv-SE" sz="2000" dirty="0" smtClean="0">
                <a:latin typeface="Calibri" charset="0"/>
                <a:ea typeface="MS PGothic" charset="0"/>
              </a:rPr>
              <a:t> look like. </a:t>
            </a:r>
          </a:p>
          <a:p>
            <a:r>
              <a:rPr lang="sv-SE" sz="2000" dirty="0" smtClean="0">
                <a:latin typeface="Calibri" charset="0"/>
                <a:ea typeface="MS PGothic" charset="0"/>
              </a:rPr>
              <a:t>=&gt; </a:t>
            </a:r>
            <a:r>
              <a:rPr lang="sv-SE" sz="2000" b="1" dirty="0"/>
              <a:t>Gene </a:t>
            </a:r>
            <a:r>
              <a:rPr lang="sv-SE" sz="2000" b="1" dirty="0" err="1"/>
              <a:t>prediction</a:t>
            </a:r>
            <a:r>
              <a:rPr lang="sv-SE" sz="2000" b="1" dirty="0"/>
              <a:t> </a:t>
            </a:r>
            <a:r>
              <a:rPr lang="sv-SE" sz="2000" dirty="0"/>
              <a:t>/ </a:t>
            </a:r>
            <a:r>
              <a:rPr lang="sv-SE" sz="2000" b="1" dirty="0"/>
              <a:t>Gene </a:t>
            </a:r>
            <a:r>
              <a:rPr lang="sv-SE" sz="2000" b="1" dirty="0" err="1" smtClean="0"/>
              <a:t>Finding</a:t>
            </a:r>
            <a:endParaRPr lang="sv-SE" sz="2000" dirty="0"/>
          </a:p>
        </p:txBody>
      </p:sp>
      <p:sp>
        <p:nvSpPr>
          <p:cNvPr id="6" name="Rectangle 5"/>
          <p:cNvSpPr/>
          <p:nvPr/>
        </p:nvSpPr>
        <p:spPr>
          <a:xfrm>
            <a:off x="5487056" y="2946458"/>
            <a:ext cx="36569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functional annotation:</a:t>
            </a:r>
          </a:p>
          <a:p>
            <a:pPr algn="ctr"/>
            <a:endParaRPr lang="sv-SE" sz="2000" dirty="0" smtClean="0">
              <a:latin typeface="Calibri" charset="0"/>
              <a:ea typeface="MS PGothic" charset="0"/>
            </a:endParaRPr>
          </a:p>
          <a:p>
            <a:r>
              <a:rPr lang="sv-SE" sz="2000" dirty="0" err="1" smtClean="0">
                <a:latin typeface="Calibri" charset="0"/>
                <a:ea typeface="MS PGothic" charset="0"/>
              </a:rPr>
              <a:t>Find</a:t>
            </a:r>
            <a:r>
              <a:rPr lang="sv-SE" sz="2000" dirty="0" smtClean="0">
                <a:latin typeface="Calibri" charset="0"/>
                <a:ea typeface="MS PGothic" charset="0"/>
              </a:rPr>
              <a:t> </a:t>
            </a:r>
            <a:r>
              <a:rPr lang="sv-SE" sz="2000" dirty="0" err="1">
                <a:latin typeface="Calibri" charset="0"/>
                <a:ea typeface="MS PGothic" charset="0"/>
              </a:rPr>
              <a:t>out</a:t>
            </a:r>
            <a:r>
              <a:rPr lang="sv-SE" sz="2000" dirty="0">
                <a:latin typeface="Calibri" charset="0"/>
                <a:ea typeface="MS PGothic" charset="0"/>
              </a:rPr>
              <a:t> </a:t>
            </a:r>
            <a:r>
              <a:rPr lang="sv-SE" sz="2000" dirty="0" err="1">
                <a:latin typeface="Calibri" charset="0"/>
                <a:ea typeface="MS PGothic" charset="0"/>
              </a:rPr>
              <a:t>what</a:t>
            </a:r>
            <a:r>
              <a:rPr lang="sv-SE" sz="2000" dirty="0">
                <a:latin typeface="Calibri" charset="0"/>
                <a:ea typeface="MS PGothic" charset="0"/>
              </a:rPr>
              <a:t> the regions do. </a:t>
            </a:r>
            <a:r>
              <a:rPr lang="sv-SE" sz="2000" dirty="0" err="1">
                <a:latin typeface="Calibri" charset="0"/>
                <a:ea typeface="MS PGothic" charset="0"/>
              </a:rPr>
              <a:t>What</a:t>
            </a:r>
            <a:r>
              <a:rPr lang="sv-SE" sz="2000" dirty="0">
                <a:latin typeface="Calibri" charset="0"/>
                <a:ea typeface="MS PGothic" charset="0"/>
              </a:rPr>
              <a:t> do </a:t>
            </a:r>
            <a:r>
              <a:rPr lang="sv-SE" sz="2000" dirty="0" err="1">
                <a:latin typeface="Calibri" charset="0"/>
                <a:ea typeface="MS PGothic" charset="0"/>
              </a:rPr>
              <a:t>they</a:t>
            </a:r>
            <a:r>
              <a:rPr lang="sv-SE" sz="2000" dirty="0">
                <a:latin typeface="Calibri" charset="0"/>
                <a:ea typeface="MS PGothic" charset="0"/>
              </a:rPr>
              <a:t> </a:t>
            </a:r>
            <a:r>
              <a:rPr lang="sv-SE" sz="2000" dirty="0" err="1">
                <a:latin typeface="Calibri" charset="0"/>
                <a:ea typeface="MS PGothic" charset="0"/>
              </a:rPr>
              <a:t>code</a:t>
            </a:r>
            <a:r>
              <a:rPr lang="sv-SE" sz="2000" dirty="0">
                <a:latin typeface="Calibri" charset="0"/>
                <a:ea typeface="MS PGothic" charset="0"/>
              </a:rPr>
              <a:t> for</a:t>
            </a:r>
            <a:r>
              <a:rPr lang="sv-SE" sz="2000" dirty="0" smtClean="0">
                <a:latin typeface="Calibri" charset="0"/>
                <a:ea typeface="MS PGothic" charset="0"/>
              </a:rPr>
              <a:t>?</a:t>
            </a:r>
            <a:endParaRPr lang="sv-SE" sz="2000" dirty="0">
              <a:latin typeface="Calibri" charset="0"/>
              <a:ea typeface="MS PGothic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69521" y="3100261"/>
            <a:ext cx="412956" cy="584776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chemeClr val="accent6">
                    <a:lumMod val="75000"/>
                  </a:schemeClr>
                </a:solidFill>
              </a:rPr>
              <a:t>+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2877" y="5794097"/>
            <a:ext cx="8784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It is the </a:t>
            </a:r>
            <a:r>
              <a:rPr lang="en-US" b="1" i="1" dirty="0"/>
              <a:t>annotation</a:t>
            </a:r>
            <a:r>
              <a:rPr lang="en-US" i="1" dirty="0"/>
              <a:t> that bridges the gap from the sequence to the biology of the organism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0926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tx1"/>
                </a:solidFill>
                <a:latin typeface="Calibri" charset="0"/>
                <a:ea typeface="MS PGothic" charset="0"/>
              </a:rPr>
              <a:t>What is </a:t>
            </a:r>
            <a:r>
              <a:rPr lang="en-US" sz="3200" dirty="0" smtClean="0">
                <a:solidFill>
                  <a:schemeClr val="tx1"/>
                </a:solidFill>
                <a:latin typeface="Calibri" charset="0"/>
                <a:ea typeface="MS PGothic" charset="0"/>
              </a:rPr>
              <a:t>annotation?</a:t>
            </a:r>
            <a:endParaRPr lang="en-US" sz="2400" dirty="0" smtClean="0">
              <a:solidFill>
                <a:schemeClr val="tx1"/>
              </a:solidFill>
              <a:latin typeface="Calibri" charset="0"/>
              <a:ea typeface="MS PGothic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7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62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295002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 smtClean="0"/>
              <a:t>THE END</a:t>
            </a:r>
            <a:endParaRPr lang="en-US" sz="20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6457890"/>
            <a:ext cx="4147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NBISweden</a:t>
            </a:r>
            <a:r>
              <a:rPr lang="en-US" sz="2000" dirty="0"/>
              <a:t>/GAAS</a:t>
            </a:r>
          </a:p>
        </p:txBody>
      </p:sp>
    </p:spTree>
    <p:extLst>
      <p:ext uri="{BB962C8B-B14F-4D97-AF65-F5344CB8AC3E}">
        <p14:creationId xmlns:p14="http://schemas.microsoft.com/office/powerpoint/2010/main" val="131306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</a:t>
            </a:r>
            <a:r>
              <a:rPr lang="en-US" dirty="0" smtClean="0">
                <a:latin typeface="Calibri" charset="0"/>
                <a:ea typeface="MS PGothic" charset="0"/>
              </a:rPr>
              <a:t>Formats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04975" y="1217495"/>
            <a:ext cx="1817400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  <a:ea typeface="MS PGothic" charset="0"/>
              </a:rPr>
              <a:t>From a genome</a:t>
            </a:r>
            <a:r>
              <a:rPr lang="en-US" dirty="0" smtClean="0">
                <a:latin typeface="Calibri" charset="0"/>
                <a:ea typeface="MS PGothic" charset="0"/>
              </a:rPr>
              <a:t>…</a:t>
            </a:r>
          </a:p>
          <a:p>
            <a:r>
              <a:rPr lang="en-US" sz="2000" b="1" dirty="0" smtClean="0">
                <a:solidFill>
                  <a:srgbClr val="FF0000"/>
                </a:solidFill>
              </a:rPr>
              <a:t>FASTA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 descr="Screen Shot 2014-03-20 at 1.34.5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9" t="5481" r="54601" b="56281"/>
          <a:stretch/>
        </p:blipFill>
        <p:spPr bwMode="auto">
          <a:xfrm>
            <a:off x="95023" y="1926128"/>
            <a:ext cx="2427352" cy="284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044585" y="1249020"/>
            <a:ext cx="236731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latin typeface="Calibri" charset="0"/>
                <a:ea typeface="MS PGothic" charset="0"/>
              </a:rPr>
              <a:t>…</a:t>
            </a:r>
            <a:r>
              <a:rPr lang="sv-SE" dirty="0" err="1">
                <a:latin typeface="Calibri" charset="0"/>
                <a:ea typeface="MS PGothic" charset="0"/>
              </a:rPr>
              <a:t>to</a:t>
            </a:r>
            <a:r>
              <a:rPr lang="sv-SE" dirty="0">
                <a:latin typeface="Calibri" charset="0"/>
                <a:ea typeface="MS PGothic" charset="0"/>
              </a:rPr>
              <a:t> an </a:t>
            </a:r>
            <a:r>
              <a:rPr lang="sv-SE" dirty="0" err="1">
                <a:latin typeface="Calibri" charset="0"/>
                <a:ea typeface="MS PGothic" charset="0"/>
              </a:rPr>
              <a:t>annotated</a:t>
            </a:r>
            <a:r>
              <a:rPr lang="sv-SE" dirty="0">
                <a:latin typeface="Calibri" charset="0"/>
                <a:ea typeface="MS PGothic" charset="0"/>
              </a:rPr>
              <a:t> </a:t>
            </a:r>
            <a:r>
              <a:rPr lang="sv-SE" dirty="0" smtClean="0">
                <a:latin typeface="Calibri" charset="0"/>
                <a:ea typeface="MS PGothic" charset="0"/>
              </a:rPr>
              <a:t>gene</a:t>
            </a:r>
          </a:p>
          <a:p>
            <a:r>
              <a:rPr lang="sv-SE" sz="2400" b="1" dirty="0" smtClean="0">
                <a:solidFill>
                  <a:srgbClr val="FF0000"/>
                </a:solidFill>
                <a:latin typeface="Calibri" charset="0"/>
                <a:ea typeface="MS PGothic" charset="0"/>
              </a:rPr>
              <a:t>GTF/GFF</a:t>
            </a:r>
            <a:endParaRPr lang="sv-SE" b="1" dirty="0" smtClean="0">
              <a:solidFill>
                <a:srgbClr val="FF0000"/>
              </a:solidFill>
              <a:latin typeface="Calibri" charset="0"/>
              <a:ea typeface="MS PGothic" charset="0"/>
            </a:endParaRPr>
          </a:p>
          <a:p>
            <a:endParaRPr lang="en-US" dirty="0"/>
          </a:p>
        </p:txBody>
      </p:sp>
      <p:pic>
        <p:nvPicPr>
          <p:cNvPr id="8" name="Picture 7" descr="Screen Shot 2018-01-29 at 15.32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522" y="1952306"/>
            <a:ext cx="5893273" cy="23303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20837" y="4569563"/>
            <a:ext cx="3643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31800">
              <a:buClr>
                <a:schemeClr val="accent6"/>
              </a:buClr>
              <a:buSzPts val="3200"/>
              <a:buFont typeface="Arial"/>
              <a:buChar char="●"/>
            </a:pPr>
            <a:r>
              <a:rPr lang="fi-FI" dirty="0" smtClean="0"/>
              <a:t>9 columns </a:t>
            </a:r>
          </a:p>
          <a:p>
            <a:pPr marL="457200" lvl="0" indent="-431800">
              <a:buClr>
                <a:schemeClr val="accent6"/>
              </a:buClr>
              <a:buSzPts val="3200"/>
              <a:buFont typeface="Arial"/>
              <a:buChar char="●"/>
            </a:pPr>
            <a:r>
              <a:rPr lang="fi-FI" dirty="0" smtClean="0"/>
              <a:t>1 </a:t>
            </a:r>
            <a:r>
              <a:rPr lang="fi-FI" dirty="0"/>
              <a:t>feature = 1 </a:t>
            </a:r>
            <a:r>
              <a:rPr lang="fi-FI" dirty="0" smtClean="0"/>
              <a:t>line</a:t>
            </a:r>
            <a:endParaRPr lang="fi-FI" dirty="0"/>
          </a:p>
        </p:txBody>
      </p:sp>
      <p:sp>
        <p:nvSpPr>
          <p:cNvPr id="10" name="Shape 276"/>
          <p:cNvSpPr txBox="1"/>
          <p:nvPr/>
        </p:nvSpPr>
        <p:spPr>
          <a:xfrm>
            <a:off x="2347108" y="5694368"/>
            <a:ext cx="6650951" cy="47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b="1" dirty="0">
                <a:solidFill>
                  <a:schemeClr val="dk1"/>
                </a:solidFill>
                <a:highlight>
                  <a:srgbClr val="F6B26B"/>
                </a:highlight>
              </a:rPr>
              <a:t>Ctg123 </a:t>
            </a:r>
            <a:r>
              <a:rPr lang="fi-FI" b="1" dirty="0">
                <a:solidFill>
                  <a:schemeClr val="dk1"/>
                </a:solidFill>
              </a:rPr>
              <a:t>   </a:t>
            </a:r>
            <a:r>
              <a:rPr lang="fi-FI" b="1" dirty="0" smtClean="0">
                <a:solidFill>
                  <a:srgbClr val="FF0000"/>
                </a:solidFill>
                <a:highlight>
                  <a:srgbClr val="9FC5E8"/>
                </a:highlight>
              </a:rPr>
              <a:t>maker   </a:t>
            </a:r>
            <a:r>
              <a:rPr lang="fi-FI" b="1" dirty="0" smtClean="0">
                <a:solidFill>
                  <a:schemeClr val="dk1"/>
                </a:solidFill>
                <a:highlight>
                  <a:srgbClr val="FF9900"/>
                </a:highlight>
              </a:rPr>
              <a:t>Gene</a:t>
            </a:r>
            <a:r>
              <a:rPr lang="fi-FI" b="1" dirty="0" smtClean="0">
                <a:solidFill>
                  <a:schemeClr val="dk1"/>
                </a:solidFill>
              </a:rPr>
              <a:t>   </a:t>
            </a:r>
            <a:r>
              <a:rPr lang="fi-FI" b="1" dirty="0">
                <a:solidFill>
                  <a:srgbClr val="FF0000"/>
                </a:solidFill>
                <a:highlight>
                  <a:srgbClr val="9FC5E8"/>
                </a:highlight>
              </a:rPr>
              <a:t>1000</a:t>
            </a:r>
            <a:r>
              <a:rPr lang="fi-FI" b="1" dirty="0">
                <a:solidFill>
                  <a:schemeClr val="dk1"/>
                </a:solidFill>
              </a:rPr>
              <a:t>   </a:t>
            </a:r>
            <a:r>
              <a:rPr lang="fi-FI" b="1" dirty="0">
                <a:solidFill>
                  <a:schemeClr val="dk1"/>
                </a:solidFill>
                <a:highlight>
                  <a:srgbClr val="FF9900"/>
                </a:highlight>
              </a:rPr>
              <a:t>9000</a:t>
            </a:r>
            <a:r>
              <a:rPr lang="fi-FI" b="1" dirty="0">
                <a:solidFill>
                  <a:schemeClr val="dk1"/>
                </a:solidFill>
              </a:rPr>
              <a:t>  </a:t>
            </a:r>
            <a:r>
              <a:rPr lang="fi-FI" b="1" dirty="0">
                <a:solidFill>
                  <a:schemeClr val="dk1"/>
                </a:solidFill>
                <a:highlight>
                  <a:srgbClr val="9FC5E8"/>
                </a:highlight>
              </a:rPr>
              <a:t> </a:t>
            </a:r>
            <a:r>
              <a:rPr lang="fi-FI" b="1" dirty="0">
                <a:solidFill>
                  <a:srgbClr val="FF0000"/>
                </a:solidFill>
                <a:highlight>
                  <a:srgbClr val="9FC5E8"/>
                </a:highlight>
              </a:rPr>
              <a:t>.</a:t>
            </a:r>
            <a:r>
              <a:rPr lang="fi-FI" b="1" dirty="0">
                <a:solidFill>
                  <a:schemeClr val="dk1"/>
                </a:solidFill>
                <a:highlight>
                  <a:srgbClr val="9FC5E8"/>
                </a:highlight>
              </a:rPr>
              <a:t> </a:t>
            </a:r>
            <a:r>
              <a:rPr lang="fi-FI" b="1" dirty="0">
                <a:solidFill>
                  <a:schemeClr val="dk1"/>
                </a:solidFill>
              </a:rPr>
              <a:t>  </a:t>
            </a:r>
            <a:r>
              <a:rPr lang="fi-FI" b="1" dirty="0">
                <a:solidFill>
                  <a:schemeClr val="dk1"/>
                </a:solidFill>
                <a:highlight>
                  <a:srgbClr val="FF9900"/>
                </a:highlight>
              </a:rPr>
              <a:t>+</a:t>
            </a:r>
            <a:r>
              <a:rPr lang="fi-FI" b="1" dirty="0">
                <a:solidFill>
                  <a:schemeClr val="dk1"/>
                </a:solidFill>
              </a:rPr>
              <a:t>  </a:t>
            </a:r>
            <a:r>
              <a:rPr lang="fi-FI" b="1" dirty="0">
                <a:solidFill>
                  <a:schemeClr val="dk1"/>
                </a:solidFill>
                <a:highlight>
                  <a:srgbClr val="9FC5E8"/>
                </a:highlight>
              </a:rPr>
              <a:t> </a:t>
            </a:r>
            <a:r>
              <a:rPr lang="fi-FI" b="1" dirty="0">
                <a:solidFill>
                  <a:srgbClr val="FF0000"/>
                </a:solidFill>
                <a:highlight>
                  <a:srgbClr val="9FC5E8"/>
                </a:highlight>
              </a:rPr>
              <a:t>.</a:t>
            </a:r>
            <a:r>
              <a:rPr lang="fi-FI" b="1" dirty="0">
                <a:solidFill>
                  <a:schemeClr val="dk1"/>
                </a:solidFill>
                <a:highlight>
                  <a:srgbClr val="9FC5E8"/>
                </a:highlight>
              </a:rPr>
              <a:t> </a:t>
            </a:r>
            <a:r>
              <a:rPr lang="fi-FI" b="1" dirty="0">
                <a:solidFill>
                  <a:schemeClr val="dk1"/>
                </a:solidFill>
              </a:rPr>
              <a:t>  </a:t>
            </a:r>
            <a:r>
              <a:rPr lang="fi-FI" b="1" dirty="0">
                <a:solidFill>
                  <a:schemeClr val="dk1"/>
                </a:solidFill>
                <a:highlight>
                  <a:srgbClr val="FF9900"/>
                </a:highlight>
              </a:rPr>
              <a:t>ID=gene1; Name=EDEN</a:t>
            </a:r>
            <a:endParaRPr b="1" dirty="0">
              <a:solidFill>
                <a:schemeClr val="dk1"/>
              </a:solidFill>
              <a:highlight>
                <a:srgbClr val="FF9900"/>
              </a:highlight>
            </a:endParaRPr>
          </a:p>
        </p:txBody>
      </p:sp>
      <p:sp>
        <p:nvSpPr>
          <p:cNvPr id="11" name="Shape 277"/>
          <p:cNvSpPr txBox="1"/>
          <p:nvPr/>
        </p:nvSpPr>
        <p:spPr>
          <a:xfrm>
            <a:off x="2522375" y="6247377"/>
            <a:ext cx="1361966" cy="42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400" b="1">
                <a:solidFill>
                  <a:schemeClr val="dk1"/>
                </a:solidFill>
              </a:rPr>
              <a:t>1. sequence id</a:t>
            </a:r>
            <a:endParaRPr sz="1400" b="1">
              <a:solidFill>
                <a:schemeClr val="dk1"/>
              </a:solidFill>
            </a:endParaRPr>
          </a:p>
        </p:txBody>
      </p:sp>
      <p:sp>
        <p:nvSpPr>
          <p:cNvPr id="12" name="Shape 278"/>
          <p:cNvSpPr txBox="1"/>
          <p:nvPr/>
        </p:nvSpPr>
        <p:spPr>
          <a:xfrm>
            <a:off x="3138491" y="5191107"/>
            <a:ext cx="1025261" cy="308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400" b="1" dirty="0">
                <a:solidFill>
                  <a:schemeClr val="dk1"/>
                </a:solidFill>
              </a:rPr>
              <a:t>2. source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13" name="Shape 279"/>
          <p:cNvSpPr txBox="1"/>
          <p:nvPr/>
        </p:nvSpPr>
        <p:spPr>
          <a:xfrm>
            <a:off x="3884341" y="6378032"/>
            <a:ext cx="1391783" cy="24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400" b="1" dirty="0">
                <a:solidFill>
                  <a:schemeClr val="dk1"/>
                </a:solidFill>
              </a:rPr>
              <a:t>3. feature type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14" name="Shape 280"/>
          <p:cNvSpPr txBox="1"/>
          <p:nvPr/>
        </p:nvSpPr>
        <p:spPr>
          <a:xfrm>
            <a:off x="4621464" y="5152918"/>
            <a:ext cx="812543" cy="376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400" b="1" dirty="0">
                <a:solidFill>
                  <a:schemeClr val="dk1"/>
                </a:solidFill>
              </a:rPr>
              <a:t>4. start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15" name="Shape 281"/>
          <p:cNvSpPr txBox="1"/>
          <p:nvPr/>
        </p:nvSpPr>
        <p:spPr>
          <a:xfrm>
            <a:off x="5235114" y="6301162"/>
            <a:ext cx="698070" cy="3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400" b="1" dirty="0">
                <a:solidFill>
                  <a:schemeClr val="dk1"/>
                </a:solidFill>
              </a:rPr>
              <a:t>5. end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16" name="Shape 282"/>
          <p:cNvSpPr txBox="1"/>
          <p:nvPr/>
        </p:nvSpPr>
        <p:spPr>
          <a:xfrm>
            <a:off x="5545040" y="5149123"/>
            <a:ext cx="918885" cy="37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400" b="1">
                <a:solidFill>
                  <a:schemeClr val="dk1"/>
                </a:solidFill>
              </a:rPr>
              <a:t>6. score</a:t>
            </a:r>
            <a:endParaRPr sz="1400" b="1">
              <a:solidFill>
                <a:schemeClr val="dk1"/>
              </a:solidFill>
            </a:endParaRPr>
          </a:p>
        </p:txBody>
      </p:sp>
      <p:sp>
        <p:nvSpPr>
          <p:cNvPr id="17" name="Shape 283"/>
          <p:cNvSpPr txBox="1"/>
          <p:nvPr/>
        </p:nvSpPr>
        <p:spPr>
          <a:xfrm>
            <a:off x="5993423" y="6335749"/>
            <a:ext cx="912462" cy="32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400" b="1" dirty="0">
                <a:solidFill>
                  <a:schemeClr val="dk1"/>
                </a:solidFill>
              </a:rPr>
              <a:t>7. strand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18" name="Shape 284"/>
          <p:cNvSpPr txBox="1"/>
          <p:nvPr/>
        </p:nvSpPr>
        <p:spPr>
          <a:xfrm>
            <a:off x="6270224" y="5215894"/>
            <a:ext cx="833999" cy="25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400" b="1" dirty="0">
                <a:solidFill>
                  <a:schemeClr val="dk1"/>
                </a:solidFill>
              </a:rPr>
              <a:t>8. phase 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19" name="Shape 285"/>
          <p:cNvSpPr txBox="1"/>
          <p:nvPr/>
        </p:nvSpPr>
        <p:spPr>
          <a:xfrm>
            <a:off x="7199700" y="6292493"/>
            <a:ext cx="1532361" cy="47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400" b="1" dirty="0">
                <a:solidFill>
                  <a:schemeClr val="dk1"/>
                </a:solidFill>
              </a:rPr>
              <a:t>9. attribute(s)</a:t>
            </a:r>
            <a:endParaRPr sz="1400" b="1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400" b="1" dirty="0">
                <a:solidFill>
                  <a:schemeClr val="dk1"/>
                </a:solidFill>
              </a:rPr>
              <a:t>tag=value  </a:t>
            </a:r>
            <a:endParaRPr sz="1400" b="1" dirty="0">
              <a:solidFill>
                <a:schemeClr val="dk1"/>
              </a:solidFill>
            </a:endParaRPr>
          </a:p>
        </p:txBody>
      </p:sp>
      <p:cxnSp>
        <p:nvCxnSpPr>
          <p:cNvPr id="20" name="Shape 286"/>
          <p:cNvCxnSpPr/>
          <p:nvPr/>
        </p:nvCxnSpPr>
        <p:spPr>
          <a:xfrm flipV="1">
            <a:off x="2761729" y="6080007"/>
            <a:ext cx="0" cy="30512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" name="Shape 291"/>
          <p:cNvCxnSpPr/>
          <p:nvPr/>
        </p:nvCxnSpPr>
        <p:spPr>
          <a:xfrm>
            <a:off x="4996251" y="5541150"/>
            <a:ext cx="0" cy="30381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" name="Shape 291"/>
          <p:cNvCxnSpPr/>
          <p:nvPr/>
        </p:nvCxnSpPr>
        <p:spPr>
          <a:xfrm>
            <a:off x="3529684" y="5539839"/>
            <a:ext cx="0" cy="30381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" name="Shape 291"/>
          <p:cNvCxnSpPr/>
          <p:nvPr/>
        </p:nvCxnSpPr>
        <p:spPr>
          <a:xfrm>
            <a:off x="5985967" y="5541150"/>
            <a:ext cx="0" cy="30381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4" name="Shape 291"/>
          <p:cNvCxnSpPr/>
          <p:nvPr/>
        </p:nvCxnSpPr>
        <p:spPr>
          <a:xfrm>
            <a:off x="6452834" y="5527067"/>
            <a:ext cx="0" cy="30381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" name="Shape 286"/>
          <p:cNvCxnSpPr/>
          <p:nvPr/>
        </p:nvCxnSpPr>
        <p:spPr>
          <a:xfrm flipV="1">
            <a:off x="4289009" y="6080007"/>
            <a:ext cx="0" cy="30512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" name="Shape 286"/>
          <p:cNvCxnSpPr/>
          <p:nvPr/>
        </p:nvCxnSpPr>
        <p:spPr>
          <a:xfrm flipV="1">
            <a:off x="5567942" y="6080007"/>
            <a:ext cx="0" cy="30512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" name="Shape 286"/>
          <p:cNvCxnSpPr/>
          <p:nvPr/>
        </p:nvCxnSpPr>
        <p:spPr>
          <a:xfrm flipV="1">
            <a:off x="6228244" y="6080007"/>
            <a:ext cx="0" cy="30512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" name="Shape 286"/>
          <p:cNvCxnSpPr/>
          <p:nvPr/>
        </p:nvCxnSpPr>
        <p:spPr>
          <a:xfrm flipV="1">
            <a:off x="7535205" y="6080007"/>
            <a:ext cx="0" cy="30512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9" name="Rounded Rectangle 28"/>
          <p:cNvSpPr/>
          <p:nvPr/>
        </p:nvSpPr>
        <p:spPr>
          <a:xfrm>
            <a:off x="2347108" y="5215894"/>
            <a:ext cx="6563543" cy="1642106"/>
          </a:xfrm>
          <a:prstGeom prst="roundRect">
            <a:avLst/>
          </a:prstGeom>
          <a:noFill/>
          <a:ln w="28575" cmpd="sng">
            <a:solidFill>
              <a:schemeClr val="accent6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8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3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</a:t>
            </a:r>
            <a:r>
              <a:rPr lang="en-US" dirty="0" smtClean="0">
                <a:latin typeface="Calibri" charset="0"/>
                <a:ea typeface="MS PGothic" charset="0"/>
              </a:rPr>
              <a:t>Formats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7070" y="2185048"/>
            <a:ext cx="93909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://github.com/NBISweden/GAAS/blob/master/annotation/CheatSheet/</a:t>
            </a:r>
            <a:r>
              <a:rPr lang="en-US" sz="1600" dirty="0" smtClean="0">
                <a:hlinkClick r:id="rId3"/>
              </a:rPr>
              <a:t>gxf.md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0" y="1723383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2400" b="1" dirty="0" smtClean="0"/>
              <a:t>GFF / GTF formats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155781" y="5816927"/>
            <a:ext cx="5603532" cy="1568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06977" y="5096028"/>
            <a:ext cx="8086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/>
              <a:t>1997 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7670255" y="4634363"/>
            <a:ext cx="1488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smtClean="0"/>
              <a:t>Nowadays</a:t>
            </a:r>
            <a:endParaRPr lang="en-US" sz="2400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130775" y="3722179"/>
            <a:ext cx="2179196" cy="898064"/>
          </a:xfrm>
          <a:prstGeom prst="wedgeRoundRectCallout">
            <a:avLst>
              <a:gd name="adj1" fmla="val -11666"/>
              <a:gd name="adj2" fmla="val 86171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0000"/>
                </a:solidFill>
              </a:rPr>
              <a:t>GFF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i="1" dirty="0" smtClean="0">
                <a:solidFill>
                  <a:srgbClr val="000000"/>
                </a:solidFill>
              </a:rPr>
              <a:t>Richard </a:t>
            </a:r>
            <a:r>
              <a:rPr lang="en-US" i="1" dirty="0">
                <a:solidFill>
                  <a:srgbClr val="000000"/>
                </a:solidFill>
              </a:rPr>
              <a:t>Durbin</a:t>
            </a:r>
            <a:r>
              <a:rPr lang="en-US" dirty="0">
                <a:solidFill>
                  <a:srgbClr val="000000"/>
                </a:solidFill>
              </a:rPr>
              <a:t> and </a:t>
            </a:r>
            <a:r>
              <a:rPr lang="en-US" i="1" dirty="0">
                <a:solidFill>
                  <a:srgbClr val="000000"/>
                </a:solidFill>
              </a:rPr>
              <a:t>David Haussler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3155781" y="5982217"/>
            <a:ext cx="733810" cy="470293"/>
          </a:xfrm>
          <a:prstGeom prst="wedgeRoundRectCallout">
            <a:avLst>
              <a:gd name="adj1" fmla="val -18091"/>
              <a:gd name="adj2" fmla="val -74324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000000"/>
                </a:solidFill>
              </a:rPr>
              <a:t>GFF2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75495" y="4742376"/>
            <a:ext cx="8086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/>
              <a:t>2000</a:t>
            </a:r>
            <a:endParaRPr lang="en-US" sz="2400" b="1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155781" y="4129491"/>
            <a:ext cx="5577997" cy="21674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02936" y="4973209"/>
            <a:ext cx="2378380" cy="0"/>
          </a:xfrm>
          <a:prstGeom prst="straightConnector1">
            <a:avLst/>
          </a:prstGeom>
          <a:ln w="76200" cmpd="sng"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181316" y="4129491"/>
            <a:ext cx="0" cy="1687436"/>
          </a:xfrm>
          <a:prstGeom prst="straightConnector1">
            <a:avLst/>
          </a:prstGeom>
          <a:ln w="76200" cmpd="sng"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ular Callout 15"/>
          <p:cNvSpPr/>
          <p:nvPr/>
        </p:nvSpPr>
        <p:spPr>
          <a:xfrm>
            <a:off x="3206851" y="3331417"/>
            <a:ext cx="743667" cy="565854"/>
          </a:xfrm>
          <a:prstGeom prst="wedgeRoundRectCallout">
            <a:avLst>
              <a:gd name="adj1" fmla="val -30759"/>
              <a:gd name="adj2" fmla="val 89581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000000"/>
                </a:solidFill>
              </a:rPr>
              <a:t>GTF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28306" y="6468500"/>
            <a:ext cx="26857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General Feature Format</a:t>
            </a:r>
            <a:endParaRPr lang="en-US" sz="2000" dirty="0"/>
          </a:p>
        </p:txBody>
      </p:sp>
      <p:sp>
        <p:nvSpPr>
          <p:cNvPr id="18" name="Rectangle 17"/>
          <p:cNvSpPr/>
          <p:nvPr/>
        </p:nvSpPr>
        <p:spPr>
          <a:xfrm>
            <a:off x="4300358" y="2889771"/>
            <a:ext cx="24762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Gene Transfer Format</a:t>
            </a:r>
            <a:endParaRPr lang="en-US" sz="20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4210288" y="5998207"/>
            <a:ext cx="1159486" cy="470293"/>
          </a:xfrm>
          <a:prstGeom prst="wedgeRoundRectCallout">
            <a:avLst>
              <a:gd name="adj1" fmla="val -514"/>
              <a:gd name="adj2" fmla="val -84326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000000"/>
                </a:solidFill>
              </a:rPr>
              <a:t>GFF2.5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6648386" y="3331417"/>
            <a:ext cx="983698" cy="565854"/>
          </a:xfrm>
          <a:prstGeom prst="wedgeRoundRectCallout">
            <a:avLst>
              <a:gd name="adj1" fmla="val -9983"/>
              <a:gd name="adj2" fmla="val 92161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000000"/>
                </a:solidFill>
              </a:rPr>
              <a:t>GTF2.2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21" name="Rounded Rectangular Callout 20"/>
          <p:cNvSpPr/>
          <p:nvPr/>
        </p:nvSpPr>
        <p:spPr>
          <a:xfrm>
            <a:off x="4300358" y="3331417"/>
            <a:ext cx="795565" cy="565854"/>
          </a:xfrm>
          <a:prstGeom prst="wedgeRoundRectCallout">
            <a:avLst>
              <a:gd name="adj1" fmla="val 10624"/>
              <a:gd name="adj2" fmla="val 89581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000000"/>
                </a:solidFill>
              </a:rPr>
              <a:t>GTF2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5773729" y="5982217"/>
            <a:ext cx="1159486" cy="470293"/>
          </a:xfrm>
          <a:prstGeom prst="wedgeRoundRectCallout">
            <a:avLst>
              <a:gd name="adj1" fmla="val -33199"/>
              <a:gd name="adj2" fmla="val -80532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000000"/>
                </a:solidFill>
              </a:rPr>
              <a:t>GFF3 v1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544837" y="5311115"/>
            <a:ext cx="8086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/>
              <a:t>2004</a:t>
            </a:r>
            <a:endParaRPr lang="en-US" sz="2400" b="1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823094" y="4171211"/>
            <a:ext cx="0" cy="1687436"/>
          </a:xfrm>
          <a:prstGeom prst="straightConnector1">
            <a:avLst/>
          </a:prstGeom>
          <a:ln w="76200" cmpd="sng">
            <a:prstDash val="dot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418776" y="4742376"/>
            <a:ext cx="8086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/>
              <a:t>2003</a:t>
            </a:r>
            <a:endParaRPr lang="en-US" sz="2400" b="1" dirty="0"/>
          </a:p>
        </p:txBody>
      </p:sp>
      <p:sp>
        <p:nvSpPr>
          <p:cNvPr id="26" name="Rectangle 25"/>
          <p:cNvSpPr/>
          <p:nvPr/>
        </p:nvSpPr>
        <p:spPr>
          <a:xfrm>
            <a:off x="6776567" y="4192871"/>
            <a:ext cx="8086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/>
              <a:t>2007</a:t>
            </a:r>
            <a:endParaRPr lang="en-US" sz="2400" b="1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7393413" y="5998207"/>
            <a:ext cx="1365899" cy="470293"/>
          </a:xfrm>
          <a:prstGeom prst="wedgeRoundRectCallout">
            <a:avLst>
              <a:gd name="adj1" fmla="val -5266"/>
              <a:gd name="adj2" fmla="val -83637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000000"/>
                </a:solidFill>
              </a:rPr>
              <a:t>GFF3 v1.23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585202" y="5326860"/>
            <a:ext cx="8086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/>
              <a:t>2013</a:t>
            </a:r>
            <a:endParaRPr lang="en-US" sz="2400" b="1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369774" y="3323217"/>
            <a:ext cx="983698" cy="565854"/>
          </a:xfrm>
          <a:prstGeom prst="wedgeRoundRectCallout">
            <a:avLst>
              <a:gd name="adj1" fmla="val 31570"/>
              <a:gd name="adj2" fmla="val 94741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000000"/>
                </a:solidFill>
              </a:rPr>
              <a:t>GTF2.1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671169" y="4216527"/>
            <a:ext cx="8086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/>
              <a:t>2005</a:t>
            </a:r>
            <a:endParaRPr lang="en-US" sz="2400" b="1" dirty="0"/>
          </a:p>
        </p:txBody>
      </p:sp>
      <p:sp>
        <p:nvSpPr>
          <p:cNvPr id="31" name="Rounded Rectangular Callout 30"/>
          <p:cNvSpPr/>
          <p:nvPr/>
        </p:nvSpPr>
        <p:spPr>
          <a:xfrm>
            <a:off x="7775614" y="3309706"/>
            <a:ext cx="983698" cy="565854"/>
          </a:xfrm>
          <a:prstGeom prst="wedgeRoundRectCallout">
            <a:avLst>
              <a:gd name="adj1" fmla="val -9983"/>
              <a:gd name="adj2" fmla="val 92161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000000"/>
                </a:solidFill>
              </a:rPr>
              <a:t>GTF2.X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3312559"/>
            <a:ext cx="2690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General Feature </a:t>
            </a:r>
            <a:r>
              <a:rPr lang="en-US" sz="2000" dirty="0" smtClean="0">
                <a:solidFill>
                  <a:srgbClr val="000000"/>
                </a:solidFill>
              </a:rPr>
              <a:t>Finding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0580-DF84-9446-904E-939BF4084F75}" type="slidenum">
              <a:rPr lang="en-US" smtClean="0"/>
              <a:pPr/>
              <a:t>9</a:t>
            </a:fld>
            <a:r>
              <a:rPr lang="en-US" smtClean="0"/>
              <a:t>/70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408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ILS_Annot_Methods_2014_pipe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BIS_perfec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NBIS_perfect1.thmx</Template>
  <TotalTime>32408</TotalTime>
  <Words>4295</Words>
  <Application>Microsoft Macintosh PowerPoint</Application>
  <PresentationFormat>On-screen Show (4:3)</PresentationFormat>
  <Paragraphs>1078</Paragraphs>
  <Slides>70</Slides>
  <Notes>22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3" baseType="lpstr">
      <vt:lpstr>BILS_Annot_Methods_2014_pipelines</vt:lpstr>
      <vt:lpstr>NBIS_perfect1</vt:lpstr>
      <vt:lpstr>Equation</vt:lpstr>
      <vt:lpstr>PowerPoint Presentation</vt:lpstr>
      <vt:lpstr>﻿Contents</vt:lpstr>
      <vt:lpstr>PowerPoint Presentation</vt:lpstr>
      <vt:lpstr>Introduction: Let’s take a step back </vt:lpstr>
      <vt:lpstr>Introduction: Let’s take a step back</vt:lpstr>
      <vt:lpstr>Introduction: Let’s take a step back</vt:lpstr>
      <vt:lpstr>Introduction: What is annotation?</vt:lpstr>
      <vt:lpstr>Introduction: Formats</vt:lpstr>
      <vt:lpstr>Introduction: Formats</vt:lpstr>
      <vt:lpstr>Introduction: Formats: GTF2.X</vt:lpstr>
      <vt:lpstr>Introduction: Formats: GFF3</vt:lpstr>
      <vt:lpstr>Introduction: Formats: GFF3</vt:lpstr>
      <vt:lpstr>Introduction: Overview</vt:lpstr>
      <vt:lpstr>Introduction: Before annotation </vt:lpstr>
      <vt:lpstr>Introduction: Before annotation </vt:lpstr>
      <vt:lpstr>Introduction: BUSCO</vt:lpstr>
      <vt:lpstr>Introduction: Structural annotation</vt:lpstr>
      <vt:lpstr>Introduction: Structural annotation</vt:lpstr>
      <vt:lpstr>Introduction: Predictive methods </vt:lpstr>
      <vt:lpstr>Introduction: Predictive methods </vt:lpstr>
      <vt:lpstr>PowerPoint Presentation</vt:lpstr>
      <vt:lpstr>Intrinsic / ab initio  </vt:lpstr>
      <vt:lpstr>Intrinsic / ab initio  </vt:lpstr>
      <vt:lpstr>Intrinsic / ab initio</vt:lpstr>
      <vt:lpstr>Intrinsic / ab initio  </vt:lpstr>
      <vt:lpstr>Intrinsic / ab initio  </vt:lpstr>
      <vt:lpstr>Intrinsic / ab initio  </vt:lpstr>
      <vt:lpstr>Intrinsic / ab initio  </vt:lpstr>
      <vt:lpstr>Intrinsic / ab initio  </vt:lpstr>
      <vt:lpstr>PowerPoint Presentation</vt:lpstr>
      <vt:lpstr>Extrinsic approaches</vt:lpstr>
      <vt:lpstr>Similarity-based method: Protein data</vt:lpstr>
      <vt:lpstr>Similarity-based method: Protein data</vt:lpstr>
      <vt:lpstr>Similarity-based method:  RNA-seq data</vt:lpstr>
      <vt:lpstr>Similarity-based method:  RNA-seq data</vt:lpstr>
      <vt:lpstr>Similarity-based method:  RNA-seq data</vt:lpstr>
      <vt:lpstr>Similarity-based method:  RNA-seq data</vt:lpstr>
      <vt:lpstr>Similarity-based method:  RNA-seq data</vt:lpstr>
      <vt:lpstr>Similarity-based method: Protein / transcripts</vt:lpstr>
      <vt:lpstr>PowerPoint Presentation</vt:lpstr>
      <vt:lpstr>The different approaches </vt:lpstr>
      <vt:lpstr>Ab initio evidence-driven</vt:lpstr>
      <vt:lpstr>Comparative-based  method</vt:lpstr>
      <vt:lpstr>Comparative-based  method: Tools</vt:lpstr>
      <vt:lpstr>Ab initio evidence-based</vt:lpstr>
      <vt:lpstr>Ab initio evidence-based </vt:lpstr>
      <vt:lpstr>Ab initio evidence-based</vt:lpstr>
      <vt:lpstr>The different approaches </vt:lpstr>
      <vt:lpstr>PowerPoint Presentation</vt:lpstr>
      <vt:lpstr>Chooser / combiner</vt:lpstr>
      <vt:lpstr>Chooser / combiner</vt:lpstr>
      <vt:lpstr>Chooser / combiner</vt:lpstr>
      <vt:lpstr>Chooser / combiner</vt:lpstr>
      <vt:lpstr>Chooser / combiner: resume </vt:lpstr>
      <vt:lpstr>PowerPoint Presentation</vt:lpstr>
      <vt:lpstr>Annotation pipeline</vt:lpstr>
      <vt:lpstr>PowerPoint Presentation</vt:lpstr>
      <vt:lpstr>PowerPoint Presentation</vt:lpstr>
      <vt:lpstr>PowerPoint Presentation</vt:lpstr>
      <vt:lpstr>Annotation assessment</vt:lpstr>
      <vt:lpstr>Annotation assessment: Visualization  </vt:lpstr>
      <vt:lpstr>PowerPoint Presentation</vt:lpstr>
      <vt:lpstr>PowerPoint Presentation</vt:lpstr>
      <vt:lpstr>To resume: The different approaches </vt:lpstr>
      <vt:lpstr>To resume: Other genome features</vt:lpstr>
      <vt:lpstr>To resume: Tools and formats</vt:lpstr>
      <vt:lpstr>To resume: Tools and methods</vt:lpstr>
      <vt:lpstr>To resume: Tools and methods</vt:lpstr>
      <vt:lpstr>Closing remarks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Höppner</dc:creator>
  <cp:lastModifiedBy>Jacques Dainat</cp:lastModifiedBy>
  <cp:revision>734</cp:revision>
  <cp:lastPrinted>2013-10-16T11:59:05Z</cp:lastPrinted>
  <dcterms:created xsi:type="dcterms:W3CDTF">2014-03-28T06:07:36Z</dcterms:created>
  <dcterms:modified xsi:type="dcterms:W3CDTF">2019-07-03T14:08:05Z</dcterms:modified>
</cp:coreProperties>
</file>